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81D8"/>
    <a:srgbClr val="C531BA"/>
    <a:srgbClr val="6F2171"/>
    <a:srgbClr val="D2A4E6"/>
    <a:srgbClr val="FF6699"/>
    <a:srgbClr val="FF3399"/>
    <a:srgbClr val="FF66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68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33D7-98CB-4CE7-B7C5-0E7186C40D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90D7B3-044D-419D-A739-C8CA0838D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9B3A7E-C7FF-4D29-AE2A-9418EC1685E4}"/>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5" name="Footer Placeholder 4">
            <a:extLst>
              <a:ext uri="{FF2B5EF4-FFF2-40B4-BE49-F238E27FC236}">
                <a16:creationId xmlns:a16="http://schemas.microsoft.com/office/drawing/2014/main" id="{B6D491BB-E0A0-43B2-B506-1A1EAE303E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F9438-62A1-4B23-A9B6-C4337E8E1C43}"/>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58391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E0F4-1417-4CD3-B032-BCF209F57A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805ECE-7406-4A66-94EC-610AE486D4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BB644A-67F2-484B-8005-56AAEF49F889}"/>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5" name="Footer Placeholder 4">
            <a:extLst>
              <a:ext uri="{FF2B5EF4-FFF2-40B4-BE49-F238E27FC236}">
                <a16:creationId xmlns:a16="http://schemas.microsoft.com/office/drawing/2014/main" id="{123565FE-E7D5-4FFB-8058-6F323B6C3E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8FA5E6-6258-4AF3-81BA-43BC020BCCE2}"/>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127538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C1C0F-8795-4AA4-A7AD-EC53DD5A2C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92C7E6-08F5-4CAF-BEDC-92D7C605AF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52686F-FFA1-4B55-924F-C909DFA61B32}"/>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5" name="Footer Placeholder 4">
            <a:extLst>
              <a:ext uri="{FF2B5EF4-FFF2-40B4-BE49-F238E27FC236}">
                <a16:creationId xmlns:a16="http://schemas.microsoft.com/office/drawing/2014/main" id="{104FE801-4672-4515-A411-5563B5FC25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2EDEDE-F9DC-4267-8A0C-EF8C59F112BB}"/>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375653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F1E9-BA47-46C6-8AB5-93DDA3D1B2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331873-D28A-4B33-A7B7-1508BC3DBF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5603B9-6345-4178-86E9-549E92CAF02B}"/>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5" name="Footer Placeholder 4">
            <a:extLst>
              <a:ext uri="{FF2B5EF4-FFF2-40B4-BE49-F238E27FC236}">
                <a16:creationId xmlns:a16="http://schemas.microsoft.com/office/drawing/2014/main" id="{C6DB79D4-FDCD-4BBE-A2ED-A2E72996C1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52BEF-7DC8-4B95-8DD0-A424D4F2879B}"/>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79046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753C-1888-4CC8-A6C5-76B542F846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E352C5-C1CE-4435-8D5D-670E5CFDA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ACDE73-99B7-4C2E-9CE8-FCCBE368666E}"/>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5" name="Footer Placeholder 4">
            <a:extLst>
              <a:ext uri="{FF2B5EF4-FFF2-40B4-BE49-F238E27FC236}">
                <a16:creationId xmlns:a16="http://schemas.microsoft.com/office/drawing/2014/main" id="{D052AEBE-EB19-4A6F-99AB-DF8F22D71C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AF829D-B8ED-4EC5-BAEF-178414404967}"/>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47235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635F-55EF-4ADA-BE4F-7ECE2A4502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9660E2-C42C-4C6F-98AC-EB12679616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F124A2-7E45-44E0-9CB4-1AE2523254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794B17-EBB4-45C5-9380-6701BE889375}"/>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6" name="Footer Placeholder 5">
            <a:extLst>
              <a:ext uri="{FF2B5EF4-FFF2-40B4-BE49-F238E27FC236}">
                <a16:creationId xmlns:a16="http://schemas.microsoft.com/office/drawing/2014/main" id="{3BB8D202-2B1B-497A-B685-CA7D8D5084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01916A-C574-43A3-A296-33B0EB407132}"/>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59995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DB42A-EBE0-4A6C-9736-40E494D5C9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7CA64E-71A0-44F0-A272-AF6220BE0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845E1C-16F4-42BB-863F-1D8A3DBA70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8D7F49-3AFF-44E8-BFC9-C155A2731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5BB0B3-7E9E-4D0E-BA28-16217F5FA0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8BA5A6-AA53-4B96-AE48-BEC916A1F726}"/>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8" name="Footer Placeholder 7">
            <a:extLst>
              <a:ext uri="{FF2B5EF4-FFF2-40B4-BE49-F238E27FC236}">
                <a16:creationId xmlns:a16="http://schemas.microsoft.com/office/drawing/2014/main" id="{F0143649-5CE0-457E-A179-7EE222FD41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1D6EF5-A386-4D57-9D32-52347359B32A}"/>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35845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18E1-ED1A-4D1D-98E6-C03D6F91D3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3B61B9-D062-47E6-90A0-4D0E863EDF64}"/>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4" name="Footer Placeholder 3">
            <a:extLst>
              <a:ext uri="{FF2B5EF4-FFF2-40B4-BE49-F238E27FC236}">
                <a16:creationId xmlns:a16="http://schemas.microsoft.com/office/drawing/2014/main" id="{C880392F-6061-450B-85FE-B26970A1CD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D479AE-75F2-4824-B002-2F1004071141}"/>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313428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5DAF9-3197-466B-A485-7DA84F148677}"/>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3" name="Footer Placeholder 2">
            <a:extLst>
              <a:ext uri="{FF2B5EF4-FFF2-40B4-BE49-F238E27FC236}">
                <a16:creationId xmlns:a16="http://schemas.microsoft.com/office/drawing/2014/main" id="{FF91EBCF-55DC-438A-9F90-8CAAEA4FD5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310E4B-1F11-4B42-B8D3-E55E2473B125}"/>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159022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C85E-D60B-4CCC-85BC-8D09EFDE6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A9B7B9-0460-461A-BBD9-DBC2333E2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EF927E-E110-4055-AFCE-70B2375B0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EFC6E2-3A29-40B7-AA7C-6C3F1FC58F83}"/>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6" name="Footer Placeholder 5">
            <a:extLst>
              <a:ext uri="{FF2B5EF4-FFF2-40B4-BE49-F238E27FC236}">
                <a16:creationId xmlns:a16="http://schemas.microsoft.com/office/drawing/2014/main" id="{DD0BE1AD-BA92-4B52-AF0A-08653558B7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8EDA2-0E0A-4391-93B3-6C847023AF63}"/>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313883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186C-188E-44D8-9038-93B59D708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AE0E0F-C5EB-45F1-81D0-32F7256420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F7FCE6-42BE-4DF7-8352-4F9CB10CF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E7F9E-AEA5-4ECA-960B-6E6F0AA53EE3}"/>
              </a:ext>
            </a:extLst>
          </p:cNvPr>
          <p:cNvSpPr>
            <a:spLocks noGrp="1"/>
          </p:cNvSpPr>
          <p:nvPr>
            <p:ph type="dt" sz="half" idx="10"/>
          </p:nvPr>
        </p:nvSpPr>
        <p:spPr/>
        <p:txBody>
          <a:bodyPr/>
          <a:lstStyle/>
          <a:p>
            <a:fld id="{7766E6EF-33F0-468E-920E-FE778ABEFF57}" type="datetimeFigureOut">
              <a:rPr lang="en-GB" smtClean="0"/>
              <a:t>06/09/2024</a:t>
            </a:fld>
            <a:endParaRPr lang="en-GB"/>
          </a:p>
        </p:txBody>
      </p:sp>
      <p:sp>
        <p:nvSpPr>
          <p:cNvPr id="6" name="Footer Placeholder 5">
            <a:extLst>
              <a:ext uri="{FF2B5EF4-FFF2-40B4-BE49-F238E27FC236}">
                <a16:creationId xmlns:a16="http://schemas.microsoft.com/office/drawing/2014/main" id="{C81C4785-0454-4DB9-ADC5-7352BBFECC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D9184-F232-4479-8578-D41ED5267021}"/>
              </a:ext>
            </a:extLst>
          </p:cNvPr>
          <p:cNvSpPr>
            <a:spLocks noGrp="1"/>
          </p:cNvSpPr>
          <p:nvPr>
            <p:ph type="sldNum" sz="quarter" idx="12"/>
          </p:nvPr>
        </p:nvSpPr>
        <p:spPr/>
        <p:txBody>
          <a:bodyPr/>
          <a:lstStyle/>
          <a:p>
            <a:fld id="{03BA571F-19D8-4850-8D37-63C337E11DBF}" type="slidenum">
              <a:rPr lang="en-GB" smtClean="0"/>
              <a:t>‹#›</a:t>
            </a:fld>
            <a:endParaRPr lang="en-GB"/>
          </a:p>
        </p:txBody>
      </p:sp>
    </p:spTree>
    <p:extLst>
      <p:ext uri="{BB962C8B-B14F-4D97-AF65-F5344CB8AC3E}">
        <p14:creationId xmlns:p14="http://schemas.microsoft.com/office/powerpoint/2010/main" val="329960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CFC33-7892-4FD1-BA94-2AD1300AC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7C1950-AA51-43D7-9B5F-774DE524F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59E0B3-4C56-4AEF-97A2-93F57DE1B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6E6EF-33F0-468E-920E-FE778ABEFF57}" type="datetimeFigureOut">
              <a:rPr lang="en-GB" smtClean="0"/>
              <a:t>06/09/2024</a:t>
            </a:fld>
            <a:endParaRPr lang="en-GB"/>
          </a:p>
        </p:txBody>
      </p:sp>
      <p:sp>
        <p:nvSpPr>
          <p:cNvPr id="5" name="Footer Placeholder 4">
            <a:extLst>
              <a:ext uri="{FF2B5EF4-FFF2-40B4-BE49-F238E27FC236}">
                <a16:creationId xmlns:a16="http://schemas.microsoft.com/office/drawing/2014/main" id="{105D9903-C63D-4DA5-A10D-A928547FB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C62B4C-0503-4864-AEB3-64E5C1E50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A571F-19D8-4850-8D37-63C337E11DBF}" type="slidenum">
              <a:rPr lang="en-GB" smtClean="0"/>
              <a:t>‹#›</a:t>
            </a:fld>
            <a:endParaRPr lang="en-GB"/>
          </a:p>
        </p:txBody>
      </p:sp>
    </p:spTree>
    <p:extLst>
      <p:ext uri="{BB962C8B-B14F-4D97-AF65-F5344CB8AC3E}">
        <p14:creationId xmlns:p14="http://schemas.microsoft.com/office/powerpoint/2010/main" val="3040351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olencereductionalliance.co.uk/tri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63AF03-89D6-447F-9E62-BC315C9B4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019280D-3969-4DC2-BEB3-101E7018A3D1}"/>
              </a:ext>
            </a:extLst>
          </p:cNvPr>
          <p:cNvSpPr/>
          <p:nvPr/>
        </p:nvSpPr>
        <p:spPr>
          <a:xfrm>
            <a:off x="5527148" y="2151727"/>
            <a:ext cx="5841892" cy="2554545"/>
          </a:xfrm>
          <a:prstGeom prst="rect">
            <a:avLst/>
          </a:prstGeom>
        </p:spPr>
        <p:txBody>
          <a:bodyPr wrap="square">
            <a:spAutoFit/>
          </a:bodyPr>
          <a:lstStyle/>
          <a:p>
            <a:pPr algn="r"/>
            <a:r>
              <a:rPr lang="en-GB" sz="4000" b="1" dirty="0">
                <a:solidFill>
                  <a:srgbClr val="6F2171"/>
                </a:solidFill>
                <a:latin typeface="Arial" panose="020B0604020202020204" pitchFamily="34" charset="0"/>
                <a:cs typeface="Arial" panose="020B0604020202020204" pitchFamily="34" charset="0"/>
              </a:rPr>
              <a:t>Trauma Informed Stoke-on-Trent and Staffordshire Organisation Toolkit</a:t>
            </a:r>
          </a:p>
        </p:txBody>
      </p:sp>
      <p:grpSp>
        <p:nvGrpSpPr>
          <p:cNvPr id="8" name="Group 7">
            <a:extLst>
              <a:ext uri="{FF2B5EF4-FFF2-40B4-BE49-F238E27FC236}">
                <a16:creationId xmlns:a16="http://schemas.microsoft.com/office/drawing/2014/main" id="{A7A3EAB3-790C-4090-9D70-197BB32AB97B}"/>
              </a:ext>
            </a:extLst>
          </p:cNvPr>
          <p:cNvGrpSpPr/>
          <p:nvPr/>
        </p:nvGrpSpPr>
        <p:grpSpPr>
          <a:xfrm>
            <a:off x="8448094" y="5874607"/>
            <a:ext cx="3048000" cy="658273"/>
            <a:chOff x="8448094" y="5874607"/>
            <a:chExt cx="3048000" cy="658273"/>
          </a:xfrm>
        </p:grpSpPr>
        <p:pic>
          <p:nvPicPr>
            <p:cNvPr id="9" name="Picture 8">
              <a:extLst>
                <a:ext uri="{FF2B5EF4-FFF2-40B4-BE49-F238E27FC236}">
                  <a16:creationId xmlns:a16="http://schemas.microsoft.com/office/drawing/2014/main" id="{10B396CE-9B1D-487E-8EE0-FD96F140630C}"/>
                </a:ext>
              </a:extLst>
            </p:cNvPr>
            <p:cNvPicPr>
              <a:picLocks noChangeAspect="1"/>
            </p:cNvPicPr>
            <p:nvPr/>
          </p:nvPicPr>
          <p:blipFill rotWithShape="1">
            <a:blip r:embed="rId3">
              <a:extLst>
                <a:ext uri="{28A0092B-C50C-407E-A947-70E740481C1C}">
                  <a14:useLocalDpi xmlns:a14="http://schemas.microsoft.com/office/drawing/2010/main" val="0"/>
                </a:ext>
              </a:extLst>
            </a:blip>
            <a:srcRect l="7123" t="34961" r="8829" b="26002"/>
            <a:stretch/>
          </p:blipFill>
          <p:spPr>
            <a:xfrm>
              <a:off x="8448094" y="5874607"/>
              <a:ext cx="1417266" cy="658273"/>
            </a:xfrm>
            <a:prstGeom prst="rect">
              <a:avLst/>
            </a:prstGeom>
          </p:spPr>
        </p:pic>
        <p:pic>
          <p:nvPicPr>
            <p:cNvPr id="10" name="Picture 9">
              <a:extLst>
                <a:ext uri="{FF2B5EF4-FFF2-40B4-BE49-F238E27FC236}">
                  <a16:creationId xmlns:a16="http://schemas.microsoft.com/office/drawing/2014/main" id="{18D19FB8-16D7-4205-92E8-3C1BF004D3B3}"/>
                </a:ext>
              </a:extLst>
            </p:cNvPr>
            <p:cNvPicPr>
              <a:picLocks noChangeAspect="1"/>
            </p:cNvPicPr>
            <p:nvPr/>
          </p:nvPicPr>
          <p:blipFill rotWithShape="1">
            <a:blip r:embed="rId4">
              <a:extLst>
                <a:ext uri="{28A0092B-C50C-407E-A947-70E740481C1C}">
                  <a14:useLocalDpi xmlns:a14="http://schemas.microsoft.com/office/drawing/2010/main" val="0"/>
                </a:ext>
              </a:extLst>
            </a:blip>
            <a:srcRect t="35174" r="616" b="36241"/>
            <a:stretch/>
          </p:blipFill>
          <p:spPr>
            <a:xfrm>
              <a:off x="9997440" y="5928850"/>
              <a:ext cx="1498654" cy="431035"/>
            </a:xfrm>
            <a:prstGeom prst="rect">
              <a:avLst/>
            </a:prstGeom>
          </p:spPr>
        </p:pic>
      </p:grpSp>
    </p:spTree>
    <p:extLst>
      <p:ext uri="{BB962C8B-B14F-4D97-AF65-F5344CB8AC3E}">
        <p14:creationId xmlns:p14="http://schemas.microsoft.com/office/powerpoint/2010/main" val="187685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10</a:t>
            </a:r>
          </a:p>
        </p:txBody>
      </p:sp>
      <p:graphicFrame>
        <p:nvGraphicFramePr>
          <p:cNvPr id="20" name="Table 19">
            <a:extLst>
              <a:ext uri="{FF2B5EF4-FFF2-40B4-BE49-F238E27FC236}">
                <a16:creationId xmlns:a16="http://schemas.microsoft.com/office/drawing/2014/main" id="{DC8555C5-F1E2-4457-A86E-67EC941E86CF}"/>
              </a:ext>
            </a:extLst>
          </p:cNvPr>
          <p:cNvGraphicFramePr>
            <a:graphicFrameLocks noGrp="1"/>
          </p:cNvGraphicFramePr>
          <p:nvPr>
            <p:extLst>
              <p:ext uri="{D42A27DB-BD31-4B8C-83A1-F6EECF244321}">
                <p14:modId xmlns:p14="http://schemas.microsoft.com/office/powerpoint/2010/main" val="1634608410"/>
              </p:ext>
            </p:extLst>
          </p:nvPr>
        </p:nvGraphicFramePr>
        <p:xfrm>
          <a:off x="660400" y="372085"/>
          <a:ext cx="10871200" cy="5581670"/>
        </p:xfrm>
        <a:graphic>
          <a:graphicData uri="http://schemas.openxmlformats.org/drawingml/2006/table">
            <a:tbl>
              <a:tblPr firstRow="1" firstCol="1" bandRow="1">
                <a:tableStyleId>{5940675A-B579-460E-94D1-54222C63F5DA}</a:tableStyleId>
              </a:tblPr>
              <a:tblGrid>
                <a:gridCol w="5324540">
                  <a:extLst>
                    <a:ext uri="{9D8B030D-6E8A-4147-A177-3AD203B41FA5}">
                      <a16:colId xmlns:a16="http://schemas.microsoft.com/office/drawing/2014/main" val="1577587994"/>
                    </a:ext>
                  </a:extLst>
                </a:gridCol>
                <a:gridCol w="982542">
                  <a:extLst>
                    <a:ext uri="{9D8B030D-6E8A-4147-A177-3AD203B41FA5}">
                      <a16:colId xmlns:a16="http://schemas.microsoft.com/office/drawing/2014/main" val="4276755992"/>
                    </a:ext>
                  </a:extLst>
                </a:gridCol>
                <a:gridCol w="715367">
                  <a:extLst>
                    <a:ext uri="{9D8B030D-6E8A-4147-A177-3AD203B41FA5}">
                      <a16:colId xmlns:a16="http://schemas.microsoft.com/office/drawing/2014/main" val="3590232287"/>
                    </a:ext>
                  </a:extLst>
                </a:gridCol>
                <a:gridCol w="905078">
                  <a:extLst>
                    <a:ext uri="{9D8B030D-6E8A-4147-A177-3AD203B41FA5}">
                      <a16:colId xmlns:a16="http://schemas.microsoft.com/office/drawing/2014/main" val="3141499581"/>
                    </a:ext>
                  </a:extLst>
                </a:gridCol>
                <a:gridCol w="2943673">
                  <a:extLst>
                    <a:ext uri="{9D8B030D-6E8A-4147-A177-3AD203B41FA5}">
                      <a16:colId xmlns:a16="http://schemas.microsoft.com/office/drawing/2014/main" val="3296852910"/>
                    </a:ext>
                  </a:extLst>
                </a:gridCol>
              </a:tblGrid>
              <a:tr h="36239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6F2171"/>
                          </a:solidFill>
                          <a:effectLst/>
                          <a:latin typeface="Arial" panose="020B0604020202020204" pitchFamily="34" charset="0"/>
                          <a:ea typeface="+mn-ea"/>
                          <a:cs typeface="Arial" panose="020B0604020202020204" pitchFamily="34" charset="0"/>
                        </a:rPr>
                        <a:t>M</a:t>
                      </a:r>
                      <a:r>
                        <a:rPr lang="en-GB" sz="2000" b="0" kern="1200" dirty="0">
                          <a:solidFill>
                            <a:schemeClr val="tx1"/>
                          </a:solidFill>
                          <a:effectLst/>
                          <a:latin typeface="Arial" panose="020B0604020202020204" pitchFamily="34" charset="0"/>
                          <a:ea typeface="+mn-ea"/>
                          <a:cs typeface="Arial" panose="020B0604020202020204" pitchFamily="34" charset="0"/>
                        </a:rPr>
                        <a:t>odel and Implement</a:t>
                      </a:r>
                    </a:p>
                    <a:p>
                      <a:pPr>
                        <a:spcAft>
                          <a:spcPts val="0"/>
                        </a:spcAft>
                      </a:pPr>
                      <a:r>
                        <a:rPr lang="en-GB" sz="1000" kern="100" dirty="0">
                          <a:effectLst/>
                        </a:rPr>
                        <a:t> </a:t>
                      </a:r>
                      <a:endParaRPr lang="en-GB" sz="105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0518170"/>
                  </a:ext>
                </a:extLst>
              </a:tr>
              <a:tr h="44465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Trauma-informed practice will be modelled across the organisation and implemented in a phased approach to support staff and culture change.  Trauma-informed approaches will be implemented ensuring all staff have the skills, knowledge, confidence and resources to be able to respond effectively.  The organisation will embed evidence-based trauma-informed practice into their approach and will develop service delivery that responds through a trauma-informed lens.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509578"/>
                  </a:ext>
                </a:extLst>
              </a:tr>
              <a:tr h="444654">
                <a:tc>
                  <a:txBody>
                    <a:bodyPr/>
                    <a:lstStyle/>
                    <a:p>
                      <a:pPr>
                        <a:spcAft>
                          <a:spcPts val="0"/>
                        </a:spcAft>
                      </a:pPr>
                      <a:r>
                        <a:rPr lang="en-GB" sz="1200" b="1" kern="100" dirty="0">
                          <a:effectLst/>
                          <a:latin typeface="Arial" panose="020B0604020202020204" pitchFamily="34" charset="0"/>
                          <a:cs typeface="Arial" panose="020B0604020202020204" pitchFamily="34" charset="0"/>
                        </a:rPr>
                        <a:t>Criteria</a:t>
                      </a:r>
                      <a:endParaRPr lang="en-GB" sz="11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Preparing</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Ready</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Engaged</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Evidence of things we do - transfer actions to the Action Plan template.</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extLst>
                  <a:ext uri="{0D108BD9-81ED-4DB2-BD59-A6C34878D82A}">
                    <a16:rowId xmlns:a16="http://schemas.microsoft.com/office/drawing/2014/main" val="3004144000"/>
                  </a:ext>
                </a:extLst>
              </a:tr>
              <a:tr h="711447">
                <a:tc>
                  <a:txBody>
                    <a:bodyPr/>
                    <a:lstStyle/>
                    <a:p>
                      <a:pPr>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Awareness and trauma-informed knowledge and skills are endorsed throughout recruitment (e.g. job descriptions and selection processes) and corporate induction.</a:t>
                      </a: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671573109"/>
                  </a:ext>
                </a:extLst>
              </a:tr>
              <a:tr h="444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Services are created to maximise opportunities for those who have experienced ACEs, trauma and adversity to rebuild a sense of safety.</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725402403"/>
                  </a:ext>
                </a:extLst>
              </a:tr>
              <a:tr h="478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Services recognise that something has happened to the person rather than it being about what is wrong with the person.</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95990061"/>
                  </a:ext>
                </a:extLst>
              </a:tr>
              <a:tr h="233804">
                <a:tc>
                  <a:txBody>
                    <a:bodyPr/>
                    <a:lstStyle/>
                    <a:p>
                      <a:pPr>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Services are responsive to the impact of ACEs, trauma and adversity emphasising physical, psychological and emotional safety for those who have experienced ACEs, trauma and adversity. </a:t>
                      </a: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939368966"/>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Language used takes in to account the six Trauma-Informed Principles.</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13088071"/>
                  </a:ext>
                </a:extLst>
              </a:tr>
              <a:tr h="444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Workers are able to apply trauma-informed knowledge in practice and reflective practice is supported.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1253186776"/>
                  </a:ext>
                </a:extLst>
              </a:tr>
              <a:tr h="416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Services recognise the importance of relationships as a means of promoting healing and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spcAft>
                          <a:spcPts val="0"/>
                        </a:spcAft>
                      </a:pP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2192966290"/>
                  </a:ext>
                </a:extLst>
              </a:tr>
            </a:tbl>
          </a:graphicData>
        </a:graphic>
      </p:graphicFrame>
      <p:sp>
        <p:nvSpPr>
          <p:cNvPr id="9" name="TextBox 8">
            <a:extLst>
              <a:ext uri="{FF2B5EF4-FFF2-40B4-BE49-F238E27FC236}">
                <a16:creationId xmlns:a16="http://schemas.microsoft.com/office/drawing/2014/main" id="{94E8F83D-02D8-4CB5-9283-0B0084A91E71}"/>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75662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11</a:t>
            </a:r>
          </a:p>
        </p:txBody>
      </p:sp>
      <p:graphicFrame>
        <p:nvGraphicFramePr>
          <p:cNvPr id="20" name="Table 19">
            <a:extLst>
              <a:ext uri="{FF2B5EF4-FFF2-40B4-BE49-F238E27FC236}">
                <a16:creationId xmlns:a16="http://schemas.microsoft.com/office/drawing/2014/main" id="{DC8555C5-F1E2-4457-A86E-67EC941E86CF}"/>
              </a:ext>
            </a:extLst>
          </p:cNvPr>
          <p:cNvGraphicFramePr>
            <a:graphicFrameLocks noGrp="1"/>
          </p:cNvGraphicFramePr>
          <p:nvPr>
            <p:extLst>
              <p:ext uri="{D42A27DB-BD31-4B8C-83A1-F6EECF244321}">
                <p14:modId xmlns:p14="http://schemas.microsoft.com/office/powerpoint/2010/main" val="1077498700"/>
              </p:ext>
            </p:extLst>
          </p:nvPr>
        </p:nvGraphicFramePr>
        <p:xfrm>
          <a:off x="660400" y="883919"/>
          <a:ext cx="10871200" cy="4634656"/>
        </p:xfrm>
        <a:graphic>
          <a:graphicData uri="http://schemas.openxmlformats.org/drawingml/2006/table">
            <a:tbl>
              <a:tblPr firstRow="1" firstCol="1" bandRow="1">
                <a:tableStyleId>{5940675A-B579-460E-94D1-54222C63F5DA}</a:tableStyleId>
              </a:tblPr>
              <a:tblGrid>
                <a:gridCol w="5324540">
                  <a:extLst>
                    <a:ext uri="{9D8B030D-6E8A-4147-A177-3AD203B41FA5}">
                      <a16:colId xmlns:a16="http://schemas.microsoft.com/office/drawing/2014/main" val="1577587994"/>
                    </a:ext>
                  </a:extLst>
                </a:gridCol>
                <a:gridCol w="982542">
                  <a:extLst>
                    <a:ext uri="{9D8B030D-6E8A-4147-A177-3AD203B41FA5}">
                      <a16:colId xmlns:a16="http://schemas.microsoft.com/office/drawing/2014/main" val="4276755992"/>
                    </a:ext>
                  </a:extLst>
                </a:gridCol>
                <a:gridCol w="715367">
                  <a:extLst>
                    <a:ext uri="{9D8B030D-6E8A-4147-A177-3AD203B41FA5}">
                      <a16:colId xmlns:a16="http://schemas.microsoft.com/office/drawing/2014/main" val="3590232287"/>
                    </a:ext>
                  </a:extLst>
                </a:gridCol>
                <a:gridCol w="905078">
                  <a:extLst>
                    <a:ext uri="{9D8B030D-6E8A-4147-A177-3AD203B41FA5}">
                      <a16:colId xmlns:a16="http://schemas.microsoft.com/office/drawing/2014/main" val="3141499581"/>
                    </a:ext>
                  </a:extLst>
                </a:gridCol>
                <a:gridCol w="2943673">
                  <a:extLst>
                    <a:ext uri="{9D8B030D-6E8A-4147-A177-3AD203B41FA5}">
                      <a16:colId xmlns:a16="http://schemas.microsoft.com/office/drawing/2014/main" val="3296852910"/>
                    </a:ext>
                  </a:extLst>
                </a:gridCol>
              </a:tblGrid>
              <a:tr h="36959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6F2171"/>
                          </a:solidFill>
                          <a:effectLst/>
                          <a:latin typeface="Arial" panose="020B0604020202020204" pitchFamily="34" charset="0"/>
                          <a:ea typeface="+mn-ea"/>
                          <a:cs typeface="Arial" panose="020B0604020202020204" pitchFamily="34" charset="0"/>
                        </a:rPr>
                        <a:t>S</a:t>
                      </a:r>
                      <a:r>
                        <a:rPr lang="en-GB" sz="2000" b="0" kern="1200" dirty="0">
                          <a:solidFill>
                            <a:schemeClr val="tx1"/>
                          </a:solidFill>
                          <a:effectLst/>
                          <a:latin typeface="Arial" panose="020B0604020202020204" pitchFamily="34" charset="0"/>
                          <a:ea typeface="+mn-ea"/>
                          <a:cs typeface="Arial" panose="020B0604020202020204" pitchFamily="34" charset="0"/>
                        </a:rPr>
                        <a:t>ustain and progress our approach</a:t>
                      </a:r>
                      <a:r>
                        <a:rPr lang="en-GB" sz="2000" b="0" kern="100" dirty="0">
                          <a:effectLst/>
                          <a:latin typeface="Arial" panose="020B0604020202020204" pitchFamily="34" charset="0"/>
                          <a:cs typeface="Arial" panose="020B0604020202020204" pitchFamily="34" charset="0"/>
                        </a:rPr>
                        <a:t> </a:t>
                      </a:r>
                      <a:endParaRPr lang="en-GB" sz="2000" b="0" kern="100" dirty="0">
                        <a:effectLst/>
                        <a:latin typeface="Arial" panose="020B0604020202020204" pitchFamily="34" charset="0"/>
                        <a:ea typeface="Aptos"/>
                        <a:cs typeface="Arial" panose="020B0604020202020204" pitchFamily="34"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0518170"/>
                  </a:ext>
                </a:extLst>
              </a:tr>
              <a:tr h="44465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organisations plans will ensure continuous learning and development from new research on trauma-informed approaches.  The approach will be embedded into the culture of the organisation, including but not limited to: strategy, policy, processes, systems, consultation, service design, co-production and service delivery.  Staff will be empowered to provide constant feedback to improve practice for staff wellbeing and those accessing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509578"/>
                  </a:ext>
                </a:extLst>
              </a:tr>
              <a:tr h="444654">
                <a:tc>
                  <a:txBody>
                    <a:bodyPr/>
                    <a:lstStyle/>
                    <a:p>
                      <a:pPr>
                        <a:spcAft>
                          <a:spcPts val="0"/>
                        </a:spcAft>
                      </a:pPr>
                      <a:r>
                        <a:rPr lang="en-GB" sz="1200" b="1" kern="100" dirty="0">
                          <a:effectLst/>
                          <a:latin typeface="Arial" panose="020B0604020202020204" pitchFamily="34" charset="0"/>
                          <a:cs typeface="Arial" panose="020B0604020202020204" pitchFamily="34" charset="0"/>
                        </a:rPr>
                        <a:t>Criteria</a:t>
                      </a:r>
                      <a:endParaRPr lang="en-GB" sz="11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Preparing</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Ready</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Engaged</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Evidence of things we do - transfer actions to the Action Plan template.</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extLst>
                  <a:ext uri="{0D108BD9-81ED-4DB2-BD59-A6C34878D82A}">
                    <a16:rowId xmlns:a16="http://schemas.microsoft.com/office/drawing/2014/main" val="3004144000"/>
                  </a:ext>
                </a:extLst>
              </a:tr>
              <a:tr h="711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Information on the experiences of people is regularly gathered and used to inform planning.</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671573109"/>
                  </a:ext>
                </a:extLst>
              </a:tr>
              <a:tr h="444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Evaluation and the review of policies and procedures is conducted regularly as part of the review and planning process to implement change where relevant.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725402403"/>
                  </a:ext>
                </a:extLst>
              </a:tr>
              <a:tr h="478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There are processes in place for gathering feedback and meaningful input from ‘service users’ and staff for continuous learning and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95990061"/>
                  </a:ext>
                </a:extLst>
              </a:tr>
              <a:tr h="233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Reviews of outcomes, policies and procedures, and organisational development plans incorporate change through a trauma-informed lens.</a:t>
                      </a:r>
                    </a:p>
                    <a:p>
                      <a:pPr>
                        <a:spcAft>
                          <a:spcPts val="0"/>
                        </a:spcAft>
                      </a:pP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939368966"/>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Monitoring and evaluation considers mechanisms to promote cross-sector collaboration and how trauma-informed the system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13088071"/>
                  </a:ext>
                </a:extLst>
              </a:tr>
            </a:tbl>
          </a:graphicData>
        </a:graphic>
      </p:graphicFrame>
      <p:sp>
        <p:nvSpPr>
          <p:cNvPr id="9" name="TextBox 8">
            <a:extLst>
              <a:ext uri="{FF2B5EF4-FFF2-40B4-BE49-F238E27FC236}">
                <a16:creationId xmlns:a16="http://schemas.microsoft.com/office/drawing/2014/main" id="{ECAA167D-EC4C-447E-A4BE-76E05050493B}"/>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217309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12</a:t>
            </a:r>
          </a:p>
        </p:txBody>
      </p:sp>
      <p:graphicFrame>
        <p:nvGraphicFramePr>
          <p:cNvPr id="3" name="Table 2">
            <a:extLst>
              <a:ext uri="{FF2B5EF4-FFF2-40B4-BE49-F238E27FC236}">
                <a16:creationId xmlns:a16="http://schemas.microsoft.com/office/drawing/2014/main" id="{1706FB38-6629-4CD4-A95E-AAAE68EFAFAD}"/>
              </a:ext>
            </a:extLst>
          </p:cNvPr>
          <p:cNvGraphicFramePr>
            <a:graphicFrameLocks noGrp="1"/>
          </p:cNvGraphicFramePr>
          <p:nvPr>
            <p:extLst>
              <p:ext uri="{D42A27DB-BD31-4B8C-83A1-F6EECF244321}">
                <p14:modId xmlns:p14="http://schemas.microsoft.com/office/powerpoint/2010/main" val="373047181"/>
              </p:ext>
            </p:extLst>
          </p:nvPr>
        </p:nvGraphicFramePr>
        <p:xfrm>
          <a:off x="670561" y="504271"/>
          <a:ext cx="10835693" cy="5426881"/>
        </p:xfrm>
        <a:graphic>
          <a:graphicData uri="http://schemas.openxmlformats.org/drawingml/2006/table">
            <a:tbl>
              <a:tblPr firstRow="1" firstCol="1" bandRow="1">
                <a:tableStyleId>{00A15C55-8517-42AA-B614-E9B94910E393}</a:tableStyleId>
              </a:tblPr>
              <a:tblGrid>
                <a:gridCol w="2166673">
                  <a:extLst>
                    <a:ext uri="{9D8B030D-6E8A-4147-A177-3AD203B41FA5}">
                      <a16:colId xmlns:a16="http://schemas.microsoft.com/office/drawing/2014/main" val="3108515206"/>
                    </a:ext>
                  </a:extLst>
                </a:gridCol>
                <a:gridCol w="2166673">
                  <a:extLst>
                    <a:ext uri="{9D8B030D-6E8A-4147-A177-3AD203B41FA5}">
                      <a16:colId xmlns:a16="http://schemas.microsoft.com/office/drawing/2014/main" val="3512156567"/>
                    </a:ext>
                  </a:extLst>
                </a:gridCol>
                <a:gridCol w="2167449">
                  <a:extLst>
                    <a:ext uri="{9D8B030D-6E8A-4147-A177-3AD203B41FA5}">
                      <a16:colId xmlns:a16="http://schemas.microsoft.com/office/drawing/2014/main" val="3786603785"/>
                    </a:ext>
                  </a:extLst>
                </a:gridCol>
                <a:gridCol w="2167449">
                  <a:extLst>
                    <a:ext uri="{9D8B030D-6E8A-4147-A177-3AD203B41FA5}">
                      <a16:colId xmlns:a16="http://schemas.microsoft.com/office/drawing/2014/main" val="112032369"/>
                    </a:ext>
                  </a:extLst>
                </a:gridCol>
                <a:gridCol w="2167449">
                  <a:extLst>
                    <a:ext uri="{9D8B030D-6E8A-4147-A177-3AD203B41FA5}">
                      <a16:colId xmlns:a16="http://schemas.microsoft.com/office/drawing/2014/main" val="1456639265"/>
                    </a:ext>
                  </a:extLst>
                </a:gridCol>
              </a:tblGrid>
              <a:tr h="885641">
                <a:tc gridSpan="5">
                  <a:txBody>
                    <a:bodyPr/>
                    <a:lstStyle/>
                    <a:p>
                      <a:pPr algn="ctr">
                        <a:spcAft>
                          <a:spcPts val="0"/>
                        </a:spcAft>
                      </a:pPr>
                      <a:endParaRPr lang="en-GB" sz="1400" kern="100" dirty="0">
                        <a:effectLst/>
                        <a:latin typeface="Arial" panose="020B0604020202020204" pitchFamily="34" charset="0"/>
                        <a:cs typeface="Arial" panose="020B0604020202020204" pitchFamily="34" charset="0"/>
                      </a:endParaRPr>
                    </a:p>
                    <a:p>
                      <a:pPr algn="ctr">
                        <a:spcAft>
                          <a:spcPts val="0"/>
                        </a:spcAft>
                      </a:pPr>
                      <a:r>
                        <a:rPr lang="en-GB" sz="1400" kern="100" dirty="0">
                          <a:effectLst/>
                          <a:latin typeface="Arial" panose="020B0604020202020204" pitchFamily="34" charset="0"/>
                          <a:cs typeface="Arial" panose="020B0604020202020204" pitchFamily="34" charset="0"/>
                        </a:rPr>
                        <a:t>Objective:</a:t>
                      </a:r>
                    </a:p>
                    <a:p>
                      <a:pPr algn="ctr">
                        <a:spcAft>
                          <a:spcPts val="0"/>
                        </a:spcAft>
                      </a:pPr>
                      <a:r>
                        <a:rPr lang="en-GB" sz="1400" kern="100" dirty="0">
                          <a:effectLst/>
                          <a:latin typeface="Arial" panose="020B0604020202020204" pitchFamily="34" charset="0"/>
                          <a:cs typeface="Arial" panose="020B0604020202020204" pitchFamily="34" charset="0"/>
                        </a:rPr>
                        <a:t>(as identified through completed self-assessment)</a:t>
                      </a:r>
                    </a:p>
                    <a:p>
                      <a:pPr algn="ctr">
                        <a:spcAft>
                          <a:spcPts val="0"/>
                        </a:spcAft>
                      </a:pPr>
                      <a:r>
                        <a:rPr lang="en-GB" sz="1400" kern="100" dirty="0">
                          <a:effectLst/>
                          <a:latin typeface="Arial" panose="020B0604020202020204" pitchFamily="34" charset="0"/>
                          <a:cs typeface="Arial" panose="020B0604020202020204" pitchFamily="34" charset="0"/>
                        </a:rPr>
                        <a:t>Linked to the CALMS Framework.</a:t>
                      </a:r>
                    </a:p>
                    <a:p>
                      <a:pPr marL="457200" algn="ctr">
                        <a:spcAft>
                          <a:spcPts val="0"/>
                        </a:spcAft>
                      </a:pPr>
                      <a:r>
                        <a:rPr lang="en-GB" sz="1400" kern="100" dirty="0">
                          <a:effectLst/>
                          <a:latin typeface="Arial" panose="020B0604020202020204" pitchFamily="34" charset="0"/>
                          <a:cs typeface="Arial" panose="020B0604020202020204" pitchFamily="34" charset="0"/>
                        </a:rPr>
                        <a:t> </a:t>
                      </a:r>
                      <a:endParaRPr lang="en-GB" sz="1400" kern="100" dirty="0">
                        <a:effectLst/>
                        <a:latin typeface="Arial" panose="020B0604020202020204" pitchFamily="34" charset="0"/>
                        <a:ea typeface="Aptos"/>
                        <a:cs typeface="Arial" panose="020B0604020202020204" pitchFamily="34"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7722025"/>
                  </a:ext>
                </a:extLst>
              </a:tr>
              <a:tr h="885641">
                <a:tc>
                  <a:txBody>
                    <a:bodyPr/>
                    <a:lstStyle/>
                    <a:p>
                      <a:pPr algn="l">
                        <a:spcAft>
                          <a:spcPts val="0"/>
                        </a:spcAft>
                      </a:pPr>
                      <a:r>
                        <a:rPr lang="en-GB" sz="1400" b="0" kern="100" dirty="0">
                          <a:solidFill>
                            <a:schemeClr val="tx1"/>
                          </a:solidFill>
                          <a:effectLst/>
                          <a:latin typeface="Arial" panose="020B0604020202020204" pitchFamily="34" charset="0"/>
                          <a:cs typeface="Arial" panose="020B0604020202020204" pitchFamily="34" charset="0"/>
                        </a:rPr>
                        <a:t>Specific (What outcomes do you want? Impact)</a:t>
                      </a:r>
                      <a:endParaRPr lang="en-GB" sz="1400" b="0" kern="100" dirty="0">
                        <a:solidFill>
                          <a:schemeClr val="tx1"/>
                        </a:solidFill>
                        <a:effectLst/>
                        <a:latin typeface="Arial" panose="020B0604020202020204" pitchFamily="34" charset="0"/>
                        <a:ea typeface="Aptos"/>
                        <a:cs typeface="Arial" panose="020B0604020202020204" pitchFamily="34"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81D8"/>
                    </a:solidFill>
                  </a:tcPr>
                </a:tc>
                <a:tc>
                  <a:txBody>
                    <a:bodyPr/>
                    <a:lstStyle/>
                    <a:p>
                      <a:pPr algn="l">
                        <a:spcAft>
                          <a:spcPts val="0"/>
                        </a:spcAft>
                      </a:pPr>
                      <a:r>
                        <a:rPr lang="en-GB" sz="1400" kern="100" dirty="0">
                          <a:effectLst/>
                          <a:latin typeface="Arial" panose="020B0604020202020204" pitchFamily="34" charset="0"/>
                          <a:cs typeface="Arial" panose="020B0604020202020204" pitchFamily="34" charset="0"/>
                        </a:rPr>
                        <a:t>Measurable (how are you going to measure the impact?)</a:t>
                      </a:r>
                      <a:endParaRPr lang="en-GB" sz="1400" kern="100" dirty="0">
                        <a:effectLst/>
                        <a:latin typeface="Arial" panose="020B0604020202020204" pitchFamily="34" charset="0"/>
                        <a:ea typeface="Aptos"/>
                        <a:cs typeface="Arial" panose="020B0604020202020204" pitchFamily="34"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81D8"/>
                    </a:solidFill>
                  </a:tcPr>
                </a:tc>
                <a:tc>
                  <a:txBody>
                    <a:bodyPr/>
                    <a:lstStyle/>
                    <a:p>
                      <a:pPr algn="l">
                        <a:spcAft>
                          <a:spcPts val="0"/>
                        </a:spcAft>
                      </a:pPr>
                      <a:r>
                        <a:rPr lang="en-GB" sz="1400" kern="100" dirty="0">
                          <a:effectLst/>
                          <a:latin typeface="Arial" panose="020B0604020202020204" pitchFamily="34" charset="0"/>
                          <a:cs typeface="Arial" panose="020B0604020202020204" pitchFamily="34" charset="0"/>
                        </a:rPr>
                        <a:t>Action (what are the specific actions you need to take?)</a:t>
                      </a:r>
                      <a:endParaRPr lang="en-GB" sz="1400" kern="100" dirty="0">
                        <a:effectLst/>
                        <a:latin typeface="Arial" panose="020B0604020202020204" pitchFamily="34" charset="0"/>
                        <a:ea typeface="Aptos"/>
                        <a:cs typeface="Arial" panose="020B0604020202020204" pitchFamily="34"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81D8"/>
                    </a:solidFill>
                  </a:tcPr>
                </a:tc>
                <a:tc>
                  <a:txBody>
                    <a:bodyPr/>
                    <a:lstStyle/>
                    <a:p>
                      <a:pPr algn="l">
                        <a:spcAft>
                          <a:spcPts val="0"/>
                        </a:spcAft>
                      </a:pPr>
                      <a:r>
                        <a:rPr lang="en-GB" sz="1400" kern="100" dirty="0">
                          <a:effectLst/>
                          <a:latin typeface="Arial" panose="020B0604020202020204" pitchFamily="34" charset="0"/>
                          <a:cs typeface="Arial" panose="020B0604020202020204" pitchFamily="34" charset="0"/>
                        </a:rPr>
                        <a:t>Reality (who will you need to make this happen? what will it cost (time/money)?</a:t>
                      </a:r>
                      <a:endParaRPr lang="en-GB" sz="1400" kern="100" dirty="0">
                        <a:effectLst/>
                        <a:latin typeface="Arial" panose="020B0604020202020204" pitchFamily="34" charset="0"/>
                        <a:ea typeface="Aptos"/>
                        <a:cs typeface="Arial" panose="020B0604020202020204" pitchFamily="34"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81D8"/>
                    </a:solidFill>
                  </a:tcPr>
                </a:tc>
                <a:tc>
                  <a:txBody>
                    <a:bodyPr/>
                    <a:lstStyle/>
                    <a:p>
                      <a:pPr algn="l">
                        <a:spcAft>
                          <a:spcPts val="0"/>
                        </a:spcAft>
                      </a:pPr>
                      <a:r>
                        <a:rPr lang="en-GB" sz="1400" kern="100" dirty="0">
                          <a:effectLst/>
                          <a:latin typeface="Arial" panose="020B0604020202020204" pitchFamily="34" charset="0"/>
                          <a:cs typeface="Arial" panose="020B0604020202020204" pitchFamily="34" charset="0"/>
                        </a:rPr>
                        <a:t>Time (when will you complete the actions by?)</a:t>
                      </a:r>
                      <a:endParaRPr lang="en-GB" sz="1400" kern="100" dirty="0">
                        <a:effectLst/>
                        <a:latin typeface="Arial" panose="020B0604020202020204" pitchFamily="34" charset="0"/>
                        <a:ea typeface="Aptos"/>
                        <a:cs typeface="Arial" panose="020B0604020202020204" pitchFamily="34"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81D8"/>
                    </a:solidFill>
                  </a:tcPr>
                </a:tc>
                <a:extLst>
                  <a:ext uri="{0D108BD9-81ED-4DB2-BD59-A6C34878D82A}">
                    <a16:rowId xmlns:a16="http://schemas.microsoft.com/office/drawing/2014/main" val="560814491"/>
                  </a:ext>
                </a:extLst>
              </a:tr>
              <a:tr h="3474440">
                <a:tc>
                  <a:txBody>
                    <a:bodyPr/>
                    <a:lstStyle/>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p>
                    <a:p>
                      <a:pPr algn="l">
                        <a:spcAft>
                          <a:spcPts val="0"/>
                        </a:spcAft>
                      </a:pPr>
                      <a:r>
                        <a:rPr lang="en-GB" sz="1100" kern="100" dirty="0">
                          <a:effectLst/>
                        </a:rPr>
                        <a:t> </a:t>
                      </a:r>
                      <a:endParaRPr lang="en-GB" sz="1100" kern="100" dirty="0">
                        <a:effectLst/>
                        <a:latin typeface="Aptos"/>
                        <a:ea typeface="Aptos"/>
                        <a:cs typeface="Times New Roman" panose="02020603050405020304" pitchFamily="18"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1100" kern="100" dirty="0">
                          <a:effectLst/>
                        </a:rPr>
                        <a:t> </a:t>
                      </a:r>
                      <a:endParaRPr lang="en-GB" sz="1100" kern="100" dirty="0">
                        <a:effectLst/>
                        <a:latin typeface="Aptos"/>
                        <a:ea typeface="Aptos"/>
                        <a:cs typeface="Times New Roman" panose="02020603050405020304" pitchFamily="18"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spcAft>
                          <a:spcPts val="0"/>
                        </a:spcAft>
                        <a:buFont typeface="Symbol" panose="05050102010706020507" pitchFamily="18" charset="2"/>
                        <a:buChar char=""/>
                      </a:pPr>
                      <a:r>
                        <a:rPr lang="en-GB" sz="1100" kern="100" dirty="0">
                          <a:effectLst/>
                        </a:rPr>
                        <a:t> </a:t>
                      </a:r>
                    </a:p>
                    <a:p>
                      <a:pPr marL="342900" lvl="0" indent="-342900" algn="l">
                        <a:spcAft>
                          <a:spcPts val="0"/>
                        </a:spcAft>
                        <a:buFont typeface="Symbol" panose="05050102010706020507" pitchFamily="18" charset="2"/>
                        <a:buChar char=""/>
                      </a:pPr>
                      <a:r>
                        <a:rPr lang="en-GB" sz="1100" kern="100" dirty="0">
                          <a:effectLst/>
                        </a:rPr>
                        <a:t> </a:t>
                      </a:r>
                    </a:p>
                    <a:p>
                      <a:pPr marL="342900" lvl="0" indent="-342900" algn="l">
                        <a:spcAft>
                          <a:spcPts val="0"/>
                        </a:spcAft>
                        <a:buFont typeface="Symbol" panose="05050102010706020507" pitchFamily="18" charset="2"/>
                        <a:buChar char=""/>
                      </a:pPr>
                      <a:r>
                        <a:rPr lang="en-GB" sz="1100" kern="100" dirty="0">
                          <a:effectLst/>
                        </a:rPr>
                        <a:t> </a:t>
                      </a:r>
                    </a:p>
                    <a:p>
                      <a:pPr marL="342900" lvl="0" indent="-342900" algn="l">
                        <a:spcAft>
                          <a:spcPts val="0"/>
                        </a:spcAft>
                        <a:buFont typeface="Symbol" panose="05050102010706020507" pitchFamily="18" charset="2"/>
                        <a:buChar char=""/>
                      </a:pPr>
                      <a:r>
                        <a:rPr lang="en-GB" sz="1100" kern="100" dirty="0">
                          <a:effectLst/>
                        </a:rPr>
                        <a:t> </a:t>
                      </a:r>
                    </a:p>
                    <a:p>
                      <a:pPr marL="342900" lvl="0" indent="-342900" algn="l">
                        <a:spcAft>
                          <a:spcPts val="0"/>
                        </a:spcAft>
                        <a:buFont typeface="Symbol" panose="05050102010706020507" pitchFamily="18" charset="2"/>
                        <a:buChar char=""/>
                      </a:pPr>
                      <a:r>
                        <a:rPr lang="en-GB" sz="1100" kern="100" dirty="0">
                          <a:effectLst/>
                        </a:rPr>
                        <a:t> </a:t>
                      </a:r>
                      <a:endParaRPr lang="en-GB" sz="1100" kern="100" dirty="0">
                        <a:effectLst/>
                        <a:latin typeface="Aptos"/>
                        <a:ea typeface="Aptos"/>
                        <a:cs typeface="Times New Roman" panose="02020603050405020304" pitchFamily="18"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1100" kern="100" dirty="0">
                          <a:effectLst/>
                        </a:rPr>
                        <a:t> </a:t>
                      </a:r>
                      <a:endParaRPr lang="en-GB" sz="1100" kern="100" dirty="0">
                        <a:effectLst/>
                        <a:latin typeface="Aptos"/>
                        <a:ea typeface="Aptos"/>
                        <a:cs typeface="Times New Roman" panose="02020603050405020304" pitchFamily="18"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1100" kern="100" dirty="0">
                          <a:effectLst/>
                        </a:rPr>
                        <a:t> </a:t>
                      </a:r>
                      <a:endParaRPr lang="en-GB" sz="1100" kern="100" dirty="0">
                        <a:effectLst/>
                        <a:latin typeface="Aptos"/>
                        <a:ea typeface="Aptos"/>
                        <a:cs typeface="Times New Roman" panose="02020603050405020304" pitchFamily="18" charset="0"/>
                      </a:endParaRPr>
                    </a:p>
                  </a:txBody>
                  <a:tcPr marL="63575" marR="63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155354"/>
                  </a:ext>
                </a:extLst>
              </a:tr>
            </a:tbl>
          </a:graphicData>
        </a:graphic>
      </p:graphicFrame>
      <p:sp>
        <p:nvSpPr>
          <p:cNvPr id="9" name="TextBox 8">
            <a:extLst>
              <a:ext uri="{FF2B5EF4-FFF2-40B4-BE49-F238E27FC236}">
                <a16:creationId xmlns:a16="http://schemas.microsoft.com/office/drawing/2014/main" id="{845CBF20-9965-40AB-8E61-1A7E54775B4F}"/>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314972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13</a:t>
            </a:r>
          </a:p>
        </p:txBody>
      </p:sp>
      <p:sp>
        <p:nvSpPr>
          <p:cNvPr id="9" name="Title 1">
            <a:extLst>
              <a:ext uri="{FF2B5EF4-FFF2-40B4-BE49-F238E27FC236}">
                <a16:creationId xmlns:a16="http://schemas.microsoft.com/office/drawing/2014/main" id="{15225D58-2159-4C20-95F4-FDA56143359F}"/>
              </a:ext>
            </a:extLst>
          </p:cNvPr>
          <p:cNvSpPr>
            <a:spLocks noGrp="1"/>
          </p:cNvSpPr>
          <p:nvPr>
            <p:ph type="title"/>
          </p:nvPr>
        </p:nvSpPr>
        <p:spPr>
          <a:xfrm>
            <a:off x="838200" y="365126"/>
            <a:ext cx="10515600" cy="894710"/>
          </a:xfrm>
        </p:spPr>
        <p:txBody>
          <a:bodyPr>
            <a:normAutofit/>
          </a:bodyPr>
          <a:lstStyle/>
          <a:p>
            <a:r>
              <a:rPr lang="en-GB" sz="1400" dirty="0">
                <a:latin typeface="Arial" panose="020B0604020202020204" pitchFamily="34" charset="0"/>
                <a:cs typeface="Arial" panose="020B0604020202020204" pitchFamily="34" charset="0"/>
              </a:rPr>
              <a:t>Trauma Informed Stoke-on-Trent and Staffordshire have produced these resources with support from the Violence Reduction Alliance (VRA) and Trauma Informed Consultancy Services (TICS). Thank you to all partners who have supported the development of Trauma Informed Stoke-on-Trent and Staffordshire.</a:t>
            </a:r>
            <a:endParaRPr lang="en-GB" sz="4800" b="1" dirty="0">
              <a:solidFill>
                <a:srgbClr val="6F217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33D11A1-D1A5-4F2F-B525-0E8098909BA7}"/>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pic>
        <p:nvPicPr>
          <p:cNvPr id="7" name="Picture 6">
            <a:extLst>
              <a:ext uri="{FF2B5EF4-FFF2-40B4-BE49-F238E27FC236}">
                <a16:creationId xmlns:a16="http://schemas.microsoft.com/office/drawing/2014/main" id="{B8B08768-209F-4A7F-A144-4460E92EF03B}"/>
              </a:ext>
            </a:extLst>
          </p:cNvPr>
          <p:cNvPicPr>
            <a:picLocks noChangeAspect="1"/>
          </p:cNvPicPr>
          <p:nvPr/>
        </p:nvPicPr>
        <p:blipFill rotWithShape="1">
          <a:blip r:embed="rId2">
            <a:extLst>
              <a:ext uri="{28A0092B-C50C-407E-A947-70E740481C1C}">
                <a14:useLocalDpi xmlns:a14="http://schemas.microsoft.com/office/drawing/2010/main" val="0"/>
              </a:ext>
            </a:extLst>
          </a:blip>
          <a:srcRect l="9910" t="10477" r="9375" b="9185"/>
          <a:stretch/>
        </p:blipFill>
        <p:spPr>
          <a:xfrm>
            <a:off x="1861457" y="1212056"/>
            <a:ext cx="8469086" cy="4741699"/>
          </a:xfrm>
          <a:prstGeom prst="rect">
            <a:avLst/>
          </a:prstGeom>
        </p:spPr>
      </p:pic>
    </p:spTree>
    <p:extLst>
      <p:ext uri="{BB962C8B-B14F-4D97-AF65-F5344CB8AC3E}">
        <p14:creationId xmlns:p14="http://schemas.microsoft.com/office/powerpoint/2010/main" val="60706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2</a:t>
            </a:r>
          </a:p>
        </p:txBody>
      </p:sp>
      <p:sp>
        <p:nvSpPr>
          <p:cNvPr id="9" name="Title 1">
            <a:extLst>
              <a:ext uri="{FF2B5EF4-FFF2-40B4-BE49-F238E27FC236}">
                <a16:creationId xmlns:a16="http://schemas.microsoft.com/office/drawing/2014/main" id="{4448689A-FC9E-45A0-8DB5-F18AFD7B5F3C}"/>
              </a:ext>
            </a:extLst>
          </p:cNvPr>
          <p:cNvSpPr>
            <a:spLocks noGrp="1"/>
          </p:cNvSpPr>
          <p:nvPr>
            <p:ph type="title"/>
          </p:nvPr>
        </p:nvSpPr>
        <p:spPr>
          <a:xfrm>
            <a:off x="660400" y="365125"/>
            <a:ext cx="10693400" cy="1325563"/>
          </a:xfrm>
        </p:spPr>
        <p:txBody>
          <a:bodyPr>
            <a:normAutofit fontScale="90000"/>
          </a:bodyPr>
          <a:lstStyle/>
          <a:p>
            <a:r>
              <a:rPr lang="en-GB" b="1" dirty="0"/>
              <a:t> </a:t>
            </a:r>
            <a:br>
              <a:rPr lang="en-GB" dirty="0"/>
            </a:br>
            <a:r>
              <a:rPr lang="en-GB" sz="4900" b="1" dirty="0">
                <a:solidFill>
                  <a:srgbClr val="6F2171"/>
                </a:solidFill>
                <a:latin typeface="Arial" panose="020B0604020202020204" pitchFamily="34" charset="0"/>
                <a:cs typeface="Arial" panose="020B0604020202020204" pitchFamily="34" charset="0"/>
              </a:rPr>
              <a:t>CALMS Framework, Self-Assessment, and Action Plan </a:t>
            </a:r>
            <a:br>
              <a:rPr lang="en-GB" dirty="0"/>
            </a:br>
            <a:endParaRPr lang="en-GB" b="1" dirty="0">
              <a:solidFill>
                <a:srgbClr val="6F217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EA3FA78-39B7-45F0-AA5C-0251B400C30C}"/>
              </a:ext>
            </a:extLst>
          </p:cNvPr>
          <p:cNvSpPr txBox="1"/>
          <p:nvPr/>
        </p:nvSpPr>
        <p:spPr>
          <a:xfrm>
            <a:off x="589280" y="1775370"/>
            <a:ext cx="10906814" cy="203132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toolkit has been produced to support organisations to become trauma informed.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toolkit should be read in association with Becoming Trauma Informed Stoke-on-Trent and Staffordshire: An Overview, and other </a:t>
            </a:r>
            <a:r>
              <a:rPr lang="en-GB" sz="1200" b="1" dirty="0">
                <a:latin typeface="Arial" panose="020B0604020202020204" pitchFamily="34" charset="0"/>
                <a:cs typeface="Arial" panose="020B0604020202020204" pitchFamily="34" charset="0"/>
                <a:hlinkClick r:id="rId2"/>
              </a:rPr>
              <a:t>Trauma Informed Staffordshire and Stoke-on-Trent (</a:t>
            </a:r>
            <a:r>
              <a:rPr lang="en-GB" sz="1200" b="1" dirty="0" err="1">
                <a:latin typeface="Arial" panose="020B0604020202020204" pitchFamily="34" charset="0"/>
                <a:cs typeface="Arial" panose="020B0604020202020204" pitchFamily="34" charset="0"/>
                <a:hlinkClick r:id="rId2"/>
              </a:rPr>
              <a:t>TrISS</a:t>
            </a:r>
            <a:r>
              <a:rPr lang="en-GB" sz="1200" b="1" dirty="0">
                <a:latin typeface="Arial" panose="020B0604020202020204" pitchFamily="34" charset="0"/>
                <a:cs typeface="Arial" panose="020B0604020202020204" pitchFamily="34" charset="0"/>
                <a:hlinkClick r:id="rId2"/>
              </a:rPr>
              <a:t>) resources</a:t>
            </a:r>
            <a:r>
              <a:rPr lang="en-GB" sz="1200"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r>
              <a:rPr lang="en-GB" sz="1200" b="1" dirty="0">
                <a:solidFill>
                  <a:srgbClr val="6F2171"/>
                </a:solidFill>
                <a:latin typeface="Arial" panose="020B0604020202020204" pitchFamily="34" charset="0"/>
                <a:cs typeface="Arial" panose="020B0604020202020204" pitchFamily="34" charset="0"/>
              </a:rPr>
              <a:t>Staffordshire and Stoke-on-Trent Becoming Trauma Informed and Maturing</a:t>
            </a:r>
            <a:endParaRPr lang="en-GB" sz="1200" dirty="0">
              <a:solidFill>
                <a:srgbClr val="6F2171"/>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Staffordshire and Stoke-on-Trent trauma-informed approach recognises that we all may at some point in our lives experience adversity, trauma or distress. To be trauma-informed, all individuals, communities, organisations and systems in society must work towards developing approaches that assist in Realising, Recognising, Responding to trauma, seeking to Resist Re-traumatisation and minimising the impact of Vicarious Trauma.</a:t>
            </a:r>
          </a:p>
          <a:p>
            <a:endParaRPr lang="en-GB" dirty="0"/>
          </a:p>
        </p:txBody>
      </p:sp>
      <p:pic>
        <p:nvPicPr>
          <p:cNvPr id="3" name="Picture 2">
            <a:extLst>
              <a:ext uri="{FF2B5EF4-FFF2-40B4-BE49-F238E27FC236}">
                <a16:creationId xmlns:a16="http://schemas.microsoft.com/office/drawing/2014/main" id="{BC00CABC-65E9-4698-9298-2937CDBC773E}"/>
              </a:ext>
            </a:extLst>
          </p:cNvPr>
          <p:cNvPicPr>
            <a:picLocks noChangeAspect="1"/>
          </p:cNvPicPr>
          <p:nvPr/>
        </p:nvPicPr>
        <p:blipFill rotWithShape="1">
          <a:blip r:embed="rId3">
            <a:extLst>
              <a:ext uri="{28A0092B-C50C-407E-A947-70E740481C1C}">
                <a14:useLocalDpi xmlns:a14="http://schemas.microsoft.com/office/drawing/2010/main" val="0"/>
              </a:ext>
            </a:extLst>
          </a:blip>
          <a:srcRect t="28445" b="21482"/>
          <a:stretch/>
        </p:blipFill>
        <p:spPr>
          <a:xfrm>
            <a:off x="1846945" y="3610204"/>
            <a:ext cx="8320309" cy="2343551"/>
          </a:xfrm>
          <a:prstGeom prst="rect">
            <a:avLst/>
          </a:prstGeom>
        </p:spPr>
      </p:pic>
      <p:sp>
        <p:nvSpPr>
          <p:cNvPr id="11" name="TextBox 10">
            <a:extLst>
              <a:ext uri="{FF2B5EF4-FFF2-40B4-BE49-F238E27FC236}">
                <a16:creationId xmlns:a16="http://schemas.microsoft.com/office/drawing/2014/main" id="{95CA75F6-B342-4E4D-AF64-9ACD3A3F5404}"/>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274961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3</a:t>
            </a:r>
          </a:p>
        </p:txBody>
      </p:sp>
      <p:sp>
        <p:nvSpPr>
          <p:cNvPr id="10" name="TextBox 9">
            <a:extLst>
              <a:ext uri="{FF2B5EF4-FFF2-40B4-BE49-F238E27FC236}">
                <a16:creationId xmlns:a16="http://schemas.microsoft.com/office/drawing/2014/main" id="{AEA3FA78-39B7-45F0-AA5C-0251B400C30C}"/>
              </a:ext>
            </a:extLst>
          </p:cNvPr>
          <p:cNvSpPr txBox="1"/>
          <p:nvPr/>
        </p:nvSpPr>
        <p:spPr>
          <a:xfrm>
            <a:off x="660400" y="757770"/>
            <a:ext cx="10871200" cy="360098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To assist organisations to become trauma informed, Trauma-Informed Staffordshire and Stoke-on-Trent (</a:t>
            </a:r>
            <a:r>
              <a:rPr lang="en-GB" sz="1200" dirty="0" err="1">
                <a:latin typeface="Arial" panose="020B0604020202020204" pitchFamily="34" charset="0"/>
                <a:cs typeface="Arial" panose="020B0604020202020204" pitchFamily="34" charset="0"/>
              </a:rPr>
              <a:t>TrISS</a:t>
            </a:r>
            <a:r>
              <a:rPr lang="en-GB" sz="1200" dirty="0">
                <a:latin typeface="Arial" panose="020B0604020202020204" pitchFamily="34" charset="0"/>
                <a:cs typeface="Arial" panose="020B0604020202020204" pitchFamily="34" charset="0"/>
              </a:rPr>
              <a:t>) have developed a suite of resources.  This includes the enclosed CALMS framework, self-assessment and action plan template, which serves as a practical guide to support organisations to embed trauma-informed practice.   The resources aim to support organisations to reflect on current culture, practice and process, and identify activity to implement more trauma-informed and trauma responsive approaches resulting in increased ownership for appropriate change within their setting. </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The CALMS framework and self-assessment recognises fundamental themes that need to be considered to become trauma-informed.  They have been developed to help organisations assess their approaches based on a set of themes.  Each theme has criteria for the organisation to indicate where they are in the journey to becoming trauma-informed.</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This toolkit is a practical guide to support organisations to raise awareness of ACEs (Adverse Childhood Experiences) and embed trauma-informed practice.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development of this tool has been influenced by the </a:t>
            </a:r>
            <a:r>
              <a:rPr lang="en-GB" sz="1200" dirty="0" err="1">
                <a:latin typeface="Arial" panose="020B0604020202020204" pitchFamily="34" charset="0"/>
                <a:cs typeface="Arial" panose="020B0604020202020204" pitchFamily="34" charset="0"/>
              </a:rPr>
              <a:t>TrISS</a:t>
            </a:r>
            <a:r>
              <a:rPr lang="en-GB" sz="1200" dirty="0">
                <a:latin typeface="Arial" panose="020B0604020202020204" pitchFamily="34" charset="0"/>
                <a:cs typeface="Arial" panose="020B0604020202020204" pitchFamily="34" charset="0"/>
              </a:rPr>
              <a:t> specific work and a scoping exercise of related material.  The toolkit supports the implementation of a whole organisation approach to being trauma-informed, recognising that becoming trauma-informed is a journey.  As such, the toolkit:</a:t>
            </a:r>
          </a:p>
          <a:p>
            <a:r>
              <a:rPr lang="en-GB" sz="1200"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has different sections that may be relevant to different people/teams within the organisation;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anticipates that different organisations will be at different levels along their journey;</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appreciates that implementing a trauma informed approach is complex and takes time; it is a gradual process of continual development.</a:t>
            </a: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Please start the journey using the four stages on the next page. </a:t>
            </a:r>
          </a:p>
        </p:txBody>
      </p:sp>
      <p:sp>
        <p:nvSpPr>
          <p:cNvPr id="9" name="TextBox 8">
            <a:extLst>
              <a:ext uri="{FF2B5EF4-FFF2-40B4-BE49-F238E27FC236}">
                <a16:creationId xmlns:a16="http://schemas.microsoft.com/office/drawing/2014/main" id="{3B981211-595C-401E-A451-64E227AF5C3D}"/>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234149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4</a:t>
            </a:r>
          </a:p>
        </p:txBody>
      </p:sp>
      <p:grpSp>
        <p:nvGrpSpPr>
          <p:cNvPr id="14" name="Group 13">
            <a:extLst>
              <a:ext uri="{FF2B5EF4-FFF2-40B4-BE49-F238E27FC236}">
                <a16:creationId xmlns:a16="http://schemas.microsoft.com/office/drawing/2014/main" id="{C366C06C-C9E5-441C-972D-002CE97E77E6}"/>
              </a:ext>
            </a:extLst>
          </p:cNvPr>
          <p:cNvGrpSpPr/>
          <p:nvPr/>
        </p:nvGrpSpPr>
        <p:grpSpPr>
          <a:xfrm>
            <a:off x="660400" y="1863946"/>
            <a:ext cx="10988094" cy="3664230"/>
            <a:chOff x="660400" y="519402"/>
            <a:chExt cx="10988094" cy="3664230"/>
          </a:xfrm>
        </p:grpSpPr>
        <p:grpSp>
          <p:nvGrpSpPr>
            <p:cNvPr id="3" name="Group 2">
              <a:extLst>
                <a:ext uri="{FF2B5EF4-FFF2-40B4-BE49-F238E27FC236}">
                  <a16:creationId xmlns:a16="http://schemas.microsoft.com/office/drawing/2014/main" id="{D9D24A28-219D-4071-83C3-6CBB2D95B166}"/>
                </a:ext>
              </a:extLst>
            </p:cNvPr>
            <p:cNvGrpSpPr/>
            <p:nvPr/>
          </p:nvGrpSpPr>
          <p:grpSpPr>
            <a:xfrm>
              <a:off x="660400" y="519402"/>
              <a:ext cx="10871200" cy="1241804"/>
              <a:chOff x="660400" y="519402"/>
              <a:chExt cx="10871200" cy="1241804"/>
            </a:xfrm>
          </p:grpSpPr>
          <p:sp>
            <p:nvSpPr>
              <p:cNvPr id="16" name="Rectangle 15">
                <a:extLst>
                  <a:ext uri="{FF2B5EF4-FFF2-40B4-BE49-F238E27FC236}">
                    <a16:creationId xmlns:a16="http://schemas.microsoft.com/office/drawing/2014/main" id="{F2373AC6-F2E2-4332-B09C-5FA7ED753A0C}"/>
                  </a:ext>
                </a:extLst>
              </p:cNvPr>
              <p:cNvSpPr/>
              <p:nvPr/>
            </p:nvSpPr>
            <p:spPr>
              <a:xfrm>
                <a:off x="660400" y="519402"/>
                <a:ext cx="10871200" cy="1127756"/>
              </a:xfrm>
              <a:prstGeom prst="rect">
                <a:avLst/>
              </a:prstGeom>
              <a:solidFill>
                <a:srgbClr val="D2A4E6"/>
              </a:solidFill>
              <a:ln>
                <a:solidFill>
                  <a:srgbClr val="D2A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1FB290A0-4E0C-4F55-8591-7C6BAD0B8EBD}"/>
                  </a:ext>
                </a:extLst>
              </p:cNvPr>
              <p:cNvSpPr txBox="1"/>
              <p:nvPr/>
            </p:nvSpPr>
            <p:spPr>
              <a:xfrm>
                <a:off x="812800" y="560877"/>
                <a:ext cx="10505440" cy="1200329"/>
              </a:xfrm>
              <a:prstGeom prst="rect">
                <a:avLst/>
              </a:prstGeom>
              <a:noFill/>
            </p:spPr>
            <p:txBody>
              <a:bodyPr wrap="square" rtlCol="0">
                <a:spAutoFit/>
              </a:bodyPr>
              <a:lstStyle/>
              <a:p>
                <a:r>
                  <a:rPr lang="en-GB" b="1" dirty="0">
                    <a:solidFill>
                      <a:srgbClr val="CC0099"/>
                    </a:solidFill>
                    <a:latin typeface="Arial" panose="020B0604020202020204" pitchFamily="34" charset="0"/>
                    <a:cs typeface="Arial" panose="020B0604020202020204" pitchFamily="34" charset="0"/>
                  </a:rPr>
                  <a:t>Stage Two </a:t>
                </a:r>
                <a:endParaRPr lang="en-GB" dirty="0">
                  <a:solidFill>
                    <a:srgbClr val="CC0099"/>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Use the toolkit to gauge your organisations progress with your trauma-informed practice. It might be that you initially rank yourself/your organisation at the beginning of the journey, and that is okay, many organisations/individuals/teams will be at this stage.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Use your self-assessment to celebrate the work of your organisation, and to highlight gaps to assess the readiness of your organisation.</a:t>
                </a:r>
              </a:p>
              <a:p>
                <a:endParaRPr lang="en-GB" dirty="0"/>
              </a:p>
            </p:txBody>
          </p:sp>
        </p:grpSp>
        <p:grpSp>
          <p:nvGrpSpPr>
            <p:cNvPr id="10" name="Group 9">
              <a:extLst>
                <a:ext uri="{FF2B5EF4-FFF2-40B4-BE49-F238E27FC236}">
                  <a16:creationId xmlns:a16="http://schemas.microsoft.com/office/drawing/2014/main" id="{17E14C00-C4E4-4848-B284-090C4B74293B}"/>
                </a:ext>
              </a:extLst>
            </p:cNvPr>
            <p:cNvGrpSpPr/>
            <p:nvPr/>
          </p:nvGrpSpPr>
          <p:grpSpPr>
            <a:xfrm>
              <a:off x="660400" y="1761206"/>
              <a:ext cx="10988094" cy="1069773"/>
              <a:chOff x="660400" y="1761206"/>
              <a:chExt cx="10988094" cy="1069773"/>
            </a:xfrm>
          </p:grpSpPr>
          <p:sp>
            <p:nvSpPr>
              <p:cNvPr id="11" name="Rectangle 10">
                <a:extLst>
                  <a:ext uri="{FF2B5EF4-FFF2-40B4-BE49-F238E27FC236}">
                    <a16:creationId xmlns:a16="http://schemas.microsoft.com/office/drawing/2014/main" id="{85A81947-6FE0-453F-934A-1D0FFABD4E39}"/>
                  </a:ext>
                </a:extLst>
              </p:cNvPr>
              <p:cNvSpPr/>
              <p:nvPr/>
            </p:nvSpPr>
            <p:spPr>
              <a:xfrm>
                <a:off x="660400" y="1761206"/>
                <a:ext cx="10871200" cy="1069771"/>
              </a:xfrm>
              <a:prstGeom prst="rect">
                <a:avLst/>
              </a:prstGeom>
              <a:solidFill>
                <a:srgbClr val="D2A4E6"/>
              </a:solidFill>
              <a:ln>
                <a:solidFill>
                  <a:srgbClr val="D2A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5FDE316-3580-440D-91F5-EA3617AB761A}"/>
                  </a:ext>
                </a:extLst>
              </p:cNvPr>
              <p:cNvSpPr txBox="1"/>
              <p:nvPr/>
            </p:nvSpPr>
            <p:spPr>
              <a:xfrm>
                <a:off x="812800" y="1815316"/>
                <a:ext cx="10835694" cy="1015663"/>
              </a:xfrm>
              <a:prstGeom prst="rect">
                <a:avLst/>
              </a:prstGeom>
              <a:noFill/>
            </p:spPr>
            <p:txBody>
              <a:bodyPr wrap="square" rtlCol="0">
                <a:spAutoFit/>
              </a:bodyPr>
              <a:lstStyle/>
              <a:p>
                <a:r>
                  <a:rPr lang="en-GB" b="1" dirty="0">
                    <a:solidFill>
                      <a:srgbClr val="CC0099"/>
                    </a:solidFill>
                    <a:latin typeface="Arial" panose="020B0604020202020204" pitchFamily="34" charset="0"/>
                    <a:cs typeface="Arial" panose="020B0604020202020204" pitchFamily="34" charset="0"/>
                  </a:rPr>
                  <a:t>Stage Three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Use the SMART Action Plan template to outline any actions your organisation needs to undertake to move to the next assessment level.  Only move on to the next level once you feel that your organisation has made progress and this can be evidenced.  </a:t>
                </a:r>
              </a:p>
              <a:p>
                <a:endParaRPr lang="en-GB" dirty="0"/>
              </a:p>
            </p:txBody>
          </p:sp>
        </p:grpSp>
        <p:grpSp>
          <p:nvGrpSpPr>
            <p:cNvPr id="13" name="Group 12">
              <a:extLst>
                <a:ext uri="{FF2B5EF4-FFF2-40B4-BE49-F238E27FC236}">
                  <a16:creationId xmlns:a16="http://schemas.microsoft.com/office/drawing/2014/main" id="{3253AE04-5411-45C6-B06A-5FD025043060}"/>
                </a:ext>
              </a:extLst>
            </p:cNvPr>
            <p:cNvGrpSpPr/>
            <p:nvPr/>
          </p:nvGrpSpPr>
          <p:grpSpPr>
            <a:xfrm>
              <a:off x="660400" y="2945025"/>
              <a:ext cx="10871200" cy="1238607"/>
              <a:chOff x="660400" y="2945025"/>
              <a:chExt cx="10871200" cy="1238607"/>
            </a:xfrm>
          </p:grpSpPr>
          <p:sp>
            <p:nvSpPr>
              <p:cNvPr id="12" name="Rectangle 11">
                <a:extLst>
                  <a:ext uri="{FF2B5EF4-FFF2-40B4-BE49-F238E27FC236}">
                    <a16:creationId xmlns:a16="http://schemas.microsoft.com/office/drawing/2014/main" id="{64AF4C39-9C63-4F69-998E-5E76F0513DD4}"/>
                  </a:ext>
                </a:extLst>
              </p:cNvPr>
              <p:cNvSpPr/>
              <p:nvPr/>
            </p:nvSpPr>
            <p:spPr>
              <a:xfrm>
                <a:off x="660400" y="2945025"/>
                <a:ext cx="10871200" cy="1069771"/>
              </a:xfrm>
              <a:prstGeom prst="rect">
                <a:avLst/>
              </a:prstGeom>
              <a:solidFill>
                <a:srgbClr val="D2A4E6"/>
              </a:solidFill>
              <a:ln>
                <a:solidFill>
                  <a:srgbClr val="D2A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16274F73-3AEA-4B0A-ADAD-AA86FD2DB27B}"/>
                  </a:ext>
                </a:extLst>
              </p:cNvPr>
              <p:cNvSpPr txBox="1"/>
              <p:nvPr/>
            </p:nvSpPr>
            <p:spPr>
              <a:xfrm>
                <a:off x="812800" y="2983303"/>
                <a:ext cx="10657840" cy="1200329"/>
              </a:xfrm>
              <a:prstGeom prst="rect">
                <a:avLst/>
              </a:prstGeom>
              <a:noFill/>
            </p:spPr>
            <p:txBody>
              <a:bodyPr wrap="square" rtlCol="0">
                <a:spAutoFit/>
              </a:bodyPr>
              <a:lstStyle/>
              <a:p>
                <a:r>
                  <a:rPr lang="en-GB" b="1" dirty="0">
                    <a:solidFill>
                      <a:srgbClr val="CC0099"/>
                    </a:solidFill>
                    <a:latin typeface="Arial" panose="020B0604020202020204" pitchFamily="34" charset="0"/>
                    <a:cs typeface="Arial" panose="020B0604020202020204" pitchFamily="34" charset="0"/>
                  </a:rPr>
                  <a:t>Stage Four</a:t>
                </a:r>
                <a:endParaRPr lang="en-GB" dirty="0">
                  <a:solidFill>
                    <a:srgbClr val="CC0099"/>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Continue to deliver the actions as set out in your action plan.  Monitor and review progress.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When and if you’re ready as an organisation, consider moving on to the Maturity Matrix which assesses your organisation against the six principles of Trauma Informed Care.</a:t>
                </a:r>
              </a:p>
              <a:p>
                <a:endParaRPr lang="en-GB" dirty="0"/>
              </a:p>
            </p:txBody>
          </p:sp>
        </p:grpSp>
      </p:grpSp>
      <p:grpSp>
        <p:nvGrpSpPr>
          <p:cNvPr id="18" name="Group 17">
            <a:extLst>
              <a:ext uri="{FF2B5EF4-FFF2-40B4-BE49-F238E27FC236}">
                <a16:creationId xmlns:a16="http://schemas.microsoft.com/office/drawing/2014/main" id="{B8E42DCE-9905-4B88-BDB8-980A21876AB4}"/>
              </a:ext>
            </a:extLst>
          </p:cNvPr>
          <p:cNvGrpSpPr/>
          <p:nvPr/>
        </p:nvGrpSpPr>
        <p:grpSpPr>
          <a:xfrm>
            <a:off x="660400" y="619024"/>
            <a:ext cx="10871200" cy="1260051"/>
            <a:chOff x="660400" y="4348480"/>
            <a:chExt cx="10871200" cy="1260051"/>
          </a:xfrm>
        </p:grpSpPr>
        <p:sp>
          <p:nvSpPr>
            <p:cNvPr id="19" name="Rectangle 18">
              <a:extLst>
                <a:ext uri="{FF2B5EF4-FFF2-40B4-BE49-F238E27FC236}">
                  <a16:creationId xmlns:a16="http://schemas.microsoft.com/office/drawing/2014/main" id="{676858F5-771E-492B-8EC5-F60E39B0C6C8}"/>
                </a:ext>
              </a:extLst>
            </p:cNvPr>
            <p:cNvSpPr/>
            <p:nvPr/>
          </p:nvSpPr>
          <p:spPr>
            <a:xfrm>
              <a:off x="660400" y="4348480"/>
              <a:ext cx="10871200" cy="1127756"/>
            </a:xfrm>
            <a:prstGeom prst="rect">
              <a:avLst/>
            </a:prstGeom>
            <a:solidFill>
              <a:srgbClr val="D2A4E6"/>
            </a:solidFill>
            <a:ln>
              <a:solidFill>
                <a:srgbClr val="D2A4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3ECE2586-7281-4337-B2B3-4E76D09BBCCC}"/>
                </a:ext>
              </a:extLst>
            </p:cNvPr>
            <p:cNvSpPr txBox="1"/>
            <p:nvPr/>
          </p:nvSpPr>
          <p:spPr>
            <a:xfrm>
              <a:off x="802640" y="4408202"/>
              <a:ext cx="10505440" cy="1200329"/>
            </a:xfrm>
            <a:prstGeom prst="rect">
              <a:avLst/>
            </a:prstGeom>
            <a:noFill/>
          </p:spPr>
          <p:txBody>
            <a:bodyPr wrap="square" rtlCol="0">
              <a:spAutoFit/>
            </a:bodyPr>
            <a:lstStyle/>
            <a:p>
              <a:r>
                <a:rPr lang="en-GB" b="1" dirty="0">
                  <a:solidFill>
                    <a:srgbClr val="CC0099"/>
                  </a:solidFill>
                  <a:latin typeface="Arial" panose="020B0604020202020204" pitchFamily="34" charset="0"/>
                  <a:cs typeface="Arial" panose="020B0604020202020204" pitchFamily="34" charset="0"/>
                </a:rPr>
                <a:t>Stage One</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Read the guide and accompanying resources in full.  </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Consider the CALMS Framework and  themes covered on Page 4 of this toolkit.  </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Please read and absorb the assessment levels on Page 5 before moving on.</a:t>
              </a:r>
            </a:p>
            <a:p>
              <a:endParaRPr lang="en-GB" dirty="0"/>
            </a:p>
          </p:txBody>
        </p:sp>
      </p:grpSp>
      <p:sp>
        <p:nvSpPr>
          <p:cNvPr id="21" name="TextBox 20">
            <a:extLst>
              <a:ext uri="{FF2B5EF4-FFF2-40B4-BE49-F238E27FC236}">
                <a16:creationId xmlns:a16="http://schemas.microsoft.com/office/drawing/2014/main" id="{29DE480E-90DE-4D0E-8E4A-4AB0BDBAF9CA}"/>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396151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5</a:t>
            </a:r>
          </a:p>
        </p:txBody>
      </p:sp>
      <p:sp>
        <p:nvSpPr>
          <p:cNvPr id="9" name="TextBox 8">
            <a:extLst>
              <a:ext uri="{FF2B5EF4-FFF2-40B4-BE49-F238E27FC236}">
                <a16:creationId xmlns:a16="http://schemas.microsoft.com/office/drawing/2014/main" id="{AB430D24-0C4C-4513-8152-833A1155D667}"/>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pic>
        <p:nvPicPr>
          <p:cNvPr id="12" name="Picture 11">
            <a:extLst>
              <a:ext uri="{FF2B5EF4-FFF2-40B4-BE49-F238E27FC236}">
                <a16:creationId xmlns:a16="http://schemas.microsoft.com/office/drawing/2014/main" id="{46591DF9-6FAC-47E3-9F48-C93980656066}"/>
              </a:ext>
            </a:extLst>
          </p:cNvPr>
          <p:cNvPicPr>
            <a:picLocks noChangeAspect="1"/>
          </p:cNvPicPr>
          <p:nvPr/>
        </p:nvPicPr>
        <p:blipFill rotWithShape="1">
          <a:blip r:embed="rId2">
            <a:extLst>
              <a:ext uri="{28A0092B-C50C-407E-A947-70E740481C1C}">
                <a14:useLocalDpi xmlns:a14="http://schemas.microsoft.com/office/drawing/2010/main" val="0"/>
              </a:ext>
            </a:extLst>
          </a:blip>
          <a:srcRect r="52073"/>
          <a:stretch/>
        </p:blipFill>
        <p:spPr>
          <a:xfrm>
            <a:off x="565209" y="0"/>
            <a:ext cx="4067751" cy="6000557"/>
          </a:xfrm>
          <a:prstGeom prst="rect">
            <a:avLst/>
          </a:prstGeom>
        </p:spPr>
      </p:pic>
      <p:sp>
        <p:nvSpPr>
          <p:cNvPr id="13" name="Rectangle 12">
            <a:extLst>
              <a:ext uri="{FF2B5EF4-FFF2-40B4-BE49-F238E27FC236}">
                <a16:creationId xmlns:a16="http://schemas.microsoft.com/office/drawing/2014/main" id="{E63E8128-B300-4D6C-87AD-6D04BBBA2855}"/>
              </a:ext>
            </a:extLst>
          </p:cNvPr>
          <p:cNvSpPr/>
          <p:nvPr/>
        </p:nvSpPr>
        <p:spPr>
          <a:xfrm>
            <a:off x="4622800" y="222339"/>
            <a:ext cx="7477760" cy="1015663"/>
          </a:xfrm>
          <a:prstGeom prst="rect">
            <a:avLst/>
          </a:prstGeom>
        </p:spPr>
        <p:txBody>
          <a:bodyPr wrap="square">
            <a:spAutoFit/>
          </a:bodyPr>
          <a:lstStyle/>
          <a:p>
            <a:r>
              <a:rPr lang="en-GB" sz="1200" b="1" dirty="0">
                <a:solidFill>
                  <a:srgbClr val="B8368C"/>
                </a:solidFill>
                <a:latin typeface="Arial" panose="020B0604020202020204" pitchFamily="34" charset="0"/>
                <a:cs typeface="Arial" panose="020B0604020202020204" pitchFamily="34" charset="0"/>
              </a:rPr>
              <a:t>S</a:t>
            </a:r>
            <a:r>
              <a:rPr lang="en-GB" sz="1200" b="1" dirty="0">
                <a:solidFill>
                  <a:srgbClr val="000000"/>
                </a:solidFill>
                <a:latin typeface="Arial" panose="020B0604020202020204" pitchFamily="34" charset="0"/>
                <a:cs typeface="Arial" panose="020B0604020202020204" pitchFamily="34" charset="0"/>
              </a:rPr>
              <a:t>ustain and progress our approach - </a:t>
            </a:r>
            <a:r>
              <a:rPr lang="en-GB" sz="1200" dirty="0">
                <a:solidFill>
                  <a:srgbClr val="000000"/>
                </a:solidFill>
                <a:latin typeface="Arial" panose="020B0604020202020204" pitchFamily="34" charset="0"/>
                <a:cs typeface="Arial" panose="020B0604020202020204" pitchFamily="34" charset="0"/>
              </a:rPr>
              <a:t>The organisation’s plans ensure continuous learning and development from new research on trauma-informed approaches. The approach is embedded into the culture of the organisation, including but not limited to: strategy, policy, processes, systems, consultation, service design, co-production and service delivery. Tools should be implemented to empower Staff to provide constant feedback to improve practice for staff wellbeing and those accessing services.</a:t>
            </a:r>
            <a:endParaRPr lang="en-GB" sz="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EC1F75D-8A6E-4C93-AA70-1404774C64ED}"/>
              </a:ext>
            </a:extLst>
          </p:cNvPr>
          <p:cNvSpPr/>
          <p:nvPr/>
        </p:nvSpPr>
        <p:spPr>
          <a:xfrm>
            <a:off x="3952240" y="1460341"/>
            <a:ext cx="8158480" cy="1015663"/>
          </a:xfrm>
          <a:prstGeom prst="rect">
            <a:avLst/>
          </a:prstGeom>
        </p:spPr>
        <p:txBody>
          <a:bodyPr wrap="square">
            <a:spAutoFit/>
          </a:bodyPr>
          <a:lstStyle/>
          <a:p>
            <a:r>
              <a:rPr lang="en-GB" sz="1200" b="1" dirty="0">
                <a:solidFill>
                  <a:srgbClr val="B8368C"/>
                </a:solidFill>
                <a:latin typeface="Arial" panose="020B0604020202020204" pitchFamily="34" charset="0"/>
                <a:cs typeface="Arial" panose="020B0604020202020204" pitchFamily="34" charset="0"/>
              </a:rPr>
              <a:t>M</a:t>
            </a:r>
            <a:r>
              <a:rPr lang="en-GB" sz="1200" b="1" dirty="0">
                <a:solidFill>
                  <a:srgbClr val="000000"/>
                </a:solidFill>
                <a:latin typeface="Arial" panose="020B0604020202020204" pitchFamily="34" charset="0"/>
                <a:cs typeface="Arial" panose="020B0604020202020204" pitchFamily="34" charset="0"/>
              </a:rPr>
              <a:t>odel and implement -</a:t>
            </a:r>
            <a:r>
              <a:rPr lang="en-GB" sz="1200" dirty="0">
                <a:solidFill>
                  <a:srgbClr val="000000"/>
                </a:solidFill>
                <a:latin typeface="Arial" panose="020B0604020202020204" pitchFamily="34" charset="0"/>
                <a:cs typeface="Arial" panose="020B0604020202020204" pitchFamily="34" charset="0"/>
              </a:rPr>
              <a:t>Trauma-informed practice is modelled across the organisation and plans are in place for the approach to be implemented in a phased manner to support staff and culture change. Trauma-informed approaches will be implemented ensuring all staff have the skills, knowledge, confidence and resources to be able to respond effectively. The organisation will embed evidence-based trauma-informed practice into their approach and will develop service delivery that responds through a trauma-informed lens.</a:t>
            </a:r>
            <a:endParaRPr lang="en-GB" sz="1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1669A49-65FE-4070-BE2E-11288975D5BE}"/>
              </a:ext>
            </a:extLst>
          </p:cNvPr>
          <p:cNvSpPr/>
          <p:nvPr/>
        </p:nvSpPr>
        <p:spPr>
          <a:xfrm>
            <a:off x="3281680" y="2743847"/>
            <a:ext cx="8707120" cy="646331"/>
          </a:xfrm>
          <a:prstGeom prst="rect">
            <a:avLst/>
          </a:prstGeom>
        </p:spPr>
        <p:txBody>
          <a:bodyPr wrap="square">
            <a:spAutoFit/>
          </a:bodyPr>
          <a:lstStyle/>
          <a:p>
            <a:r>
              <a:rPr lang="en-GB" sz="1200" b="1" dirty="0">
                <a:solidFill>
                  <a:srgbClr val="B8368C"/>
                </a:solidFill>
                <a:latin typeface="Arial" panose="020B0604020202020204" pitchFamily="34" charset="0"/>
                <a:cs typeface="Arial" panose="020B0604020202020204" pitchFamily="34" charset="0"/>
              </a:rPr>
              <a:t>L</a:t>
            </a:r>
            <a:r>
              <a:rPr lang="en-GB" sz="1200" b="1" dirty="0">
                <a:solidFill>
                  <a:srgbClr val="000000"/>
                </a:solidFill>
                <a:latin typeface="Arial" panose="020B0604020202020204" pitchFamily="34" charset="0"/>
                <a:cs typeface="Arial" panose="020B0604020202020204" pitchFamily="34" charset="0"/>
              </a:rPr>
              <a:t>earn and develop - </a:t>
            </a:r>
            <a:r>
              <a:rPr lang="en-GB" sz="1200" dirty="0">
                <a:solidFill>
                  <a:srgbClr val="000000"/>
                </a:solidFill>
                <a:latin typeface="Arial" panose="020B0604020202020204" pitchFamily="34" charset="0"/>
                <a:cs typeface="Arial" panose="020B0604020202020204" pitchFamily="34" charset="0"/>
              </a:rPr>
              <a:t>The organisation has set a baseline of awareness and knowledge for all staff. There is a comprehensive training plan in place to support staff to become trauma-informed and responsive and the organisation has outlined how it will support staff wellbeing. </a:t>
            </a:r>
            <a:endParaRPr lang="en-GB" sz="12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1E85F1C-9163-4BAF-8845-3C1F6154BC4D}"/>
              </a:ext>
            </a:extLst>
          </p:cNvPr>
          <p:cNvSpPr/>
          <p:nvPr/>
        </p:nvSpPr>
        <p:spPr>
          <a:xfrm>
            <a:off x="2651760" y="3734291"/>
            <a:ext cx="9347200" cy="830997"/>
          </a:xfrm>
          <a:prstGeom prst="rect">
            <a:avLst/>
          </a:prstGeom>
        </p:spPr>
        <p:txBody>
          <a:bodyPr wrap="square">
            <a:spAutoFit/>
          </a:bodyPr>
          <a:lstStyle/>
          <a:p>
            <a:r>
              <a:rPr lang="en-GB" sz="1200" b="1" dirty="0">
                <a:solidFill>
                  <a:srgbClr val="B8368C"/>
                </a:solidFill>
                <a:latin typeface="Arial" panose="020B0604020202020204" pitchFamily="34" charset="0"/>
                <a:cs typeface="Arial" panose="020B0604020202020204" pitchFamily="34" charset="0"/>
              </a:rPr>
              <a:t>A</a:t>
            </a:r>
            <a:r>
              <a:rPr lang="en-GB" sz="1200" b="1" dirty="0">
                <a:solidFill>
                  <a:srgbClr val="000000"/>
                </a:solidFill>
                <a:latin typeface="Arial" panose="020B0604020202020204" pitchFamily="34" charset="0"/>
                <a:cs typeface="Arial" panose="020B0604020202020204" pitchFamily="34" charset="0"/>
              </a:rPr>
              <a:t>ppraising organisational readiness - </a:t>
            </a:r>
            <a:r>
              <a:rPr lang="en-GB" sz="1200" dirty="0">
                <a:solidFill>
                  <a:srgbClr val="000000"/>
                </a:solidFill>
                <a:latin typeface="Arial" panose="020B0604020202020204" pitchFamily="34" charset="0"/>
                <a:cs typeface="Arial" panose="020B0604020202020204" pitchFamily="34" charset="0"/>
              </a:rPr>
              <a:t>There is a commitment to appraising and understanding organisational readiness to becoming trauma-informed. This includes reflecting on current systems, policies and approaches relating to trauma-informed practice - being open and honest about where the organisation currently is. The organisation has developed a SMART action plan to support their trauma-informed organisation journey. </a:t>
            </a:r>
            <a:endParaRPr lang="en-GB" sz="12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7E7DAEB-F089-4BF0-99D8-FF971DB9EC52}"/>
              </a:ext>
            </a:extLst>
          </p:cNvPr>
          <p:cNvSpPr/>
          <p:nvPr/>
        </p:nvSpPr>
        <p:spPr>
          <a:xfrm>
            <a:off x="1989484" y="5052090"/>
            <a:ext cx="10060276" cy="461665"/>
          </a:xfrm>
          <a:prstGeom prst="rect">
            <a:avLst/>
          </a:prstGeom>
        </p:spPr>
        <p:txBody>
          <a:bodyPr wrap="square">
            <a:spAutoFit/>
          </a:bodyPr>
          <a:lstStyle/>
          <a:p>
            <a:r>
              <a:rPr lang="en-GB" sz="1200" b="1" dirty="0">
                <a:solidFill>
                  <a:srgbClr val="B8368C"/>
                </a:solidFill>
                <a:latin typeface="Arial" panose="020B0604020202020204" pitchFamily="34" charset="0"/>
                <a:cs typeface="Arial" panose="020B0604020202020204" pitchFamily="34" charset="0"/>
              </a:rPr>
              <a:t>C</a:t>
            </a:r>
            <a:r>
              <a:rPr lang="en-GB" sz="1200" b="1" dirty="0">
                <a:solidFill>
                  <a:srgbClr val="000000"/>
                </a:solidFill>
                <a:latin typeface="Arial" panose="020B0604020202020204" pitchFamily="34" charset="0"/>
                <a:cs typeface="Arial" panose="020B0604020202020204" pitchFamily="34" charset="0"/>
              </a:rPr>
              <a:t>reating culture and conditions - </a:t>
            </a:r>
            <a:r>
              <a:rPr lang="en-GB" sz="1200" dirty="0">
                <a:solidFill>
                  <a:srgbClr val="000000"/>
                </a:solidFill>
                <a:latin typeface="Arial" panose="020B0604020202020204" pitchFamily="34" charset="0"/>
                <a:cs typeface="Arial" panose="020B0604020202020204" pitchFamily="34" charset="0"/>
              </a:rPr>
              <a:t>There is Senior Leadership commitment to become a trauma-informed organisation which includes assessing current practice, enhancing awareness, training staff and developing the conditions to support the journey to becoming trauma-informed.</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10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1C7C9BD-0670-421D-8DFD-080620A082E7}"/>
              </a:ext>
            </a:extLst>
          </p:cNvPr>
          <p:cNvGraphicFramePr>
            <a:graphicFrameLocks noGrp="1"/>
          </p:cNvGraphicFramePr>
          <p:nvPr>
            <p:extLst>
              <p:ext uri="{D42A27DB-BD31-4B8C-83A1-F6EECF244321}">
                <p14:modId xmlns:p14="http://schemas.microsoft.com/office/powerpoint/2010/main" val="2915568899"/>
              </p:ext>
            </p:extLst>
          </p:nvPr>
        </p:nvGraphicFramePr>
        <p:xfrm>
          <a:off x="609439" y="1928418"/>
          <a:ext cx="10953502" cy="4086302"/>
        </p:xfrm>
        <a:graphic>
          <a:graphicData uri="http://schemas.openxmlformats.org/drawingml/2006/table">
            <a:tbl>
              <a:tblPr firstRow="1" bandRow="1">
                <a:tableStyleId>{5940675A-B579-460E-94D1-54222C63F5DA}</a:tableStyleId>
              </a:tblPr>
              <a:tblGrid>
                <a:gridCol w="5476751">
                  <a:extLst>
                    <a:ext uri="{9D8B030D-6E8A-4147-A177-3AD203B41FA5}">
                      <a16:colId xmlns:a16="http://schemas.microsoft.com/office/drawing/2014/main" val="187944130"/>
                    </a:ext>
                  </a:extLst>
                </a:gridCol>
                <a:gridCol w="5476751">
                  <a:extLst>
                    <a:ext uri="{9D8B030D-6E8A-4147-A177-3AD203B41FA5}">
                      <a16:colId xmlns:a16="http://schemas.microsoft.com/office/drawing/2014/main" val="488098991"/>
                    </a:ext>
                  </a:extLst>
                </a:gridCol>
              </a:tblGrid>
              <a:tr h="76813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05098547"/>
                  </a:ext>
                </a:extLst>
              </a:tr>
              <a:tr h="894080">
                <a:tc>
                  <a:txBody>
                    <a:bodyPr/>
                    <a:lstStyle/>
                    <a:p>
                      <a:endParaRPr lang="en-GB"/>
                    </a:p>
                  </a:txBody>
                  <a:tcPr/>
                </a:tc>
                <a:tc>
                  <a:txBody>
                    <a:bodyPr/>
                    <a:lstStyle/>
                    <a:p>
                      <a:endParaRPr lang="en-GB"/>
                    </a:p>
                  </a:txBody>
                  <a:tcPr/>
                </a:tc>
                <a:extLst>
                  <a:ext uri="{0D108BD9-81ED-4DB2-BD59-A6C34878D82A}">
                    <a16:rowId xmlns:a16="http://schemas.microsoft.com/office/drawing/2014/main" val="179667128"/>
                  </a:ext>
                </a:extLst>
              </a:tr>
              <a:tr h="1148080">
                <a:tc>
                  <a:txBody>
                    <a:bodyPr/>
                    <a:lstStyle/>
                    <a:p>
                      <a:endParaRPr lang="en-GB" dirty="0"/>
                    </a:p>
                  </a:txBody>
                  <a:tcPr/>
                </a:tc>
                <a:tc>
                  <a:txBody>
                    <a:bodyPr/>
                    <a:lstStyle/>
                    <a:p>
                      <a:endParaRPr lang="en-GB"/>
                    </a:p>
                  </a:txBody>
                  <a:tcPr/>
                </a:tc>
                <a:extLst>
                  <a:ext uri="{0D108BD9-81ED-4DB2-BD59-A6C34878D82A}">
                    <a16:rowId xmlns:a16="http://schemas.microsoft.com/office/drawing/2014/main" val="3472281454"/>
                  </a:ext>
                </a:extLst>
              </a:tr>
              <a:tr h="127600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54287438"/>
                  </a:ext>
                </a:extLst>
              </a:tr>
            </a:tbl>
          </a:graphicData>
        </a:graphic>
      </p:graphicFrame>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6</a:t>
            </a:r>
          </a:p>
        </p:txBody>
      </p:sp>
      <p:sp>
        <p:nvSpPr>
          <p:cNvPr id="9" name="Title 1">
            <a:extLst>
              <a:ext uri="{FF2B5EF4-FFF2-40B4-BE49-F238E27FC236}">
                <a16:creationId xmlns:a16="http://schemas.microsoft.com/office/drawing/2014/main" id="{22F8CDD3-1CED-408C-83F4-EFC0439D273D}"/>
              </a:ext>
            </a:extLst>
          </p:cNvPr>
          <p:cNvSpPr>
            <a:spLocks noGrp="1"/>
          </p:cNvSpPr>
          <p:nvPr>
            <p:ph type="title"/>
          </p:nvPr>
        </p:nvSpPr>
        <p:spPr>
          <a:xfrm>
            <a:off x="660400" y="365125"/>
            <a:ext cx="10693400" cy="1325563"/>
          </a:xfrm>
        </p:spPr>
        <p:txBody>
          <a:bodyPr>
            <a:normAutofit/>
          </a:bodyPr>
          <a:lstStyle/>
          <a:p>
            <a:r>
              <a:rPr lang="en-GB" sz="4900" b="1" dirty="0">
                <a:solidFill>
                  <a:srgbClr val="6F2171"/>
                </a:solidFill>
                <a:latin typeface="Arial" panose="020B0604020202020204" pitchFamily="34" charset="0"/>
                <a:cs typeface="Arial" panose="020B0604020202020204" pitchFamily="34" charset="0"/>
              </a:rPr>
              <a:t>Assessment Levels</a:t>
            </a:r>
            <a:endParaRPr lang="en-GB" b="1" dirty="0">
              <a:solidFill>
                <a:srgbClr val="6F217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29B9A03-E416-49C0-962B-DCFC3E4D7DF0}"/>
              </a:ext>
            </a:extLst>
          </p:cNvPr>
          <p:cNvSpPr/>
          <p:nvPr/>
        </p:nvSpPr>
        <p:spPr>
          <a:xfrm>
            <a:off x="571500" y="1324287"/>
            <a:ext cx="10871200" cy="461665"/>
          </a:xfrm>
          <a:prstGeom prst="rect">
            <a:avLst/>
          </a:prstGeom>
        </p:spPr>
        <p:txBody>
          <a:bodyPr wrap="square">
            <a:spAutoFit/>
          </a:bodyPr>
          <a:lstStyle/>
          <a:p>
            <a:pPr>
              <a:spcAft>
                <a:spcPts val="0"/>
              </a:spcAft>
            </a:pPr>
            <a:r>
              <a:rPr lang="en-GB" sz="1200" kern="100" dirty="0">
                <a:latin typeface="Arial" panose="020B0604020202020204" pitchFamily="34" charset="0"/>
                <a:ea typeface="Aptos"/>
                <a:cs typeface="Arial" panose="020B0604020202020204" pitchFamily="34" charset="0"/>
              </a:rPr>
              <a:t>Use the levels below to identify and assess where your organisation is currently against each of the criteria statements. Remember, it is okay to be starting your journey at the ‘preparing’ stage.  Many organisations/individuals/teams will be at this stage. </a:t>
            </a:r>
          </a:p>
        </p:txBody>
      </p:sp>
      <p:sp>
        <p:nvSpPr>
          <p:cNvPr id="12" name="TextBox 11">
            <a:extLst>
              <a:ext uri="{FF2B5EF4-FFF2-40B4-BE49-F238E27FC236}">
                <a16:creationId xmlns:a16="http://schemas.microsoft.com/office/drawing/2014/main" id="{621FB993-CA9B-478A-AD2E-FAEA1646EF36}"/>
              </a:ext>
            </a:extLst>
          </p:cNvPr>
          <p:cNvSpPr txBox="1"/>
          <p:nvPr/>
        </p:nvSpPr>
        <p:spPr>
          <a:xfrm>
            <a:off x="660400" y="2126923"/>
            <a:ext cx="1382110" cy="400110"/>
          </a:xfrm>
          <a:prstGeom prst="rect">
            <a:avLst/>
          </a:prstGeom>
          <a:noFill/>
        </p:spPr>
        <p:txBody>
          <a:bodyPr wrap="none" rtlCol="0">
            <a:spAutoFit/>
          </a:bodyPr>
          <a:lstStyle/>
          <a:p>
            <a:r>
              <a:rPr lang="en-GB" sz="2000" b="1" dirty="0">
                <a:solidFill>
                  <a:srgbClr val="CC0099"/>
                </a:solidFill>
                <a:latin typeface="Arial" panose="020B0604020202020204" pitchFamily="34" charset="0"/>
                <a:cs typeface="Arial" panose="020B0604020202020204" pitchFamily="34" charset="0"/>
              </a:rPr>
              <a:t>Preparing</a:t>
            </a:r>
            <a:endParaRPr lang="en-GB" sz="2400" dirty="0">
              <a:solidFill>
                <a:srgbClr val="CC0099"/>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3BE1ADE-BE36-460C-B170-60C9F678383F}"/>
              </a:ext>
            </a:extLst>
          </p:cNvPr>
          <p:cNvSpPr txBox="1"/>
          <p:nvPr/>
        </p:nvSpPr>
        <p:spPr>
          <a:xfrm>
            <a:off x="695799" y="2977165"/>
            <a:ext cx="955711" cy="400110"/>
          </a:xfrm>
          <a:prstGeom prst="rect">
            <a:avLst/>
          </a:prstGeom>
          <a:noFill/>
        </p:spPr>
        <p:txBody>
          <a:bodyPr wrap="none" rtlCol="0">
            <a:spAutoFit/>
          </a:bodyPr>
          <a:lstStyle/>
          <a:p>
            <a:r>
              <a:rPr lang="en-GB" sz="2000" b="1" dirty="0">
                <a:solidFill>
                  <a:srgbClr val="CC0099"/>
                </a:solidFill>
                <a:latin typeface="Arial" panose="020B0604020202020204" pitchFamily="34" charset="0"/>
                <a:cs typeface="Arial" panose="020B0604020202020204" pitchFamily="34" charset="0"/>
              </a:rPr>
              <a:t>Ready</a:t>
            </a:r>
            <a:endParaRPr lang="en-GB" dirty="0"/>
          </a:p>
        </p:txBody>
      </p:sp>
      <p:sp>
        <p:nvSpPr>
          <p:cNvPr id="14" name="Rectangle 13">
            <a:extLst>
              <a:ext uri="{FF2B5EF4-FFF2-40B4-BE49-F238E27FC236}">
                <a16:creationId xmlns:a16="http://schemas.microsoft.com/office/drawing/2014/main" id="{9CE7D003-B6F7-4A21-ACD3-11C23198B40E}"/>
              </a:ext>
            </a:extLst>
          </p:cNvPr>
          <p:cNvSpPr/>
          <p:nvPr/>
        </p:nvSpPr>
        <p:spPr>
          <a:xfrm>
            <a:off x="695799" y="3928878"/>
            <a:ext cx="1269899" cy="400110"/>
          </a:xfrm>
          <a:prstGeom prst="rect">
            <a:avLst/>
          </a:prstGeom>
        </p:spPr>
        <p:txBody>
          <a:bodyPr wrap="none">
            <a:spAutoFit/>
          </a:bodyPr>
          <a:lstStyle/>
          <a:p>
            <a:pPr>
              <a:spcAft>
                <a:spcPts val="0"/>
              </a:spcAft>
            </a:pPr>
            <a:r>
              <a:rPr lang="en-GB" sz="2000" b="1" kern="100" dirty="0">
                <a:solidFill>
                  <a:srgbClr val="CC0099"/>
                </a:solidFill>
                <a:latin typeface="Arial" panose="020B0604020202020204" pitchFamily="34" charset="0"/>
                <a:ea typeface="Aptos"/>
                <a:cs typeface="Times New Roman" panose="02020603050405020304" pitchFamily="18" charset="0"/>
              </a:rPr>
              <a:t>Engaged</a:t>
            </a:r>
            <a:endParaRPr lang="en-GB" sz="2400" kern="100" dirty="0">
              <a:solidFill>
                <a:srgbClr val="CC0099"/>
              </a:solidFill>
              <a:latin typeface="Aptos"/>
              <a:ea typeface="Aptos"/>
              <a:cs typeface="Times New Roman" panose="02020603050405020304" pitchFamily="18" charset="0"/>
            </a:endParaRPr>
          </a:p>
        </p:txBody>
      </p:sp>
      <p:sp>
        <p:nvSpPr>
          <p:cNvPr id="15" name="Rectangle 14">
            <a:extLst>
              <a:ext uri="{FF2B5EF4-FFF2-40B4-BE49-F238E27FC236}">
                <a16:creationId xmlns:a16="http://schemas.microsoft.com/office/drawing/2014/main" id="{9B67D0B1-D5BF-4028-B519-A4601CB0DE4E}"/>
              </a:ext>
            </a:extLst>
          </p:cNvPr>
          <p:cNvSpPr/>
          <p:nvPr/>
        </p:nvSpPr>
        <p:spPr>
          <a:xfrm>
            <a:off x="695799" y="4870014"/>
            <a:ext cx="5223262" cy="923330"/>
          </a:xfrm>
          <a:prstGeom prst="rect">
            <a:avLst/>
          </a:prstGeom>
        </p:spPr>
        <p:txBody>
          <a:bodyPr wrap="square">
            <a:spAutoFit/>
          </a:bodyPr>
          <a:lstStyle/>
          <a:p>
            <a:pPr>
              <a:spcAft>
                <a:spcPts val="0"/>
              </a:spcAft>
            </a:pPr>
            <a:r>
              <a:rPr lang="en-GB" sz="2000" b="1" i="1" kern="100" dirty="0">
                <a:solidFill>
                  <a:srgbClr val="CC0099"/>
                </a:solidFill>
                <a:latin typeface="Arial" panose="020B0604020202020204" pitchFamily="34" charset="0"/>
                <a:ea typeface="Aptos"/>
                <a:cs typeface="Arial" panose="020B0604020202020204" pitchFamily="34" charset="0"/>
              </a:rPr>
              <a:t>And for those ready to take the next step</a:t>
            </a:r>
            <a:endParaRPr lang="en-GB" sz="2000" kern="100" dirty="0">
              <a:solidFill>
                <a:srgbClr val="CC0099"/>
              </a:solidFill>
              <a:latin typeface="Arial" panose="020B0604020202020204" pitchFamily="34" charset="0"/>
              <a:ea typeface="Aptos"/>
              <a:cs typeface="Arial" panose="020B0604020202020204" pitchFamily="34" charset="0"/>
            </a:endParaRPr>
          </a:p>
          <a:p>
            <a:pPr>
              <a:spcAft>
                <a:spcPts val="0"/>
              </a:spcAft>
            </a:pPr>
            <a:r>
              <a:rPr lang="en-GB" sz="2000" b="1" kern="100" dirty="0">
                <a:solidFill>
                  <a:srgbClr val="CC0099"/>
                </a:solidFill>
                <a:latin typeface="Arial" panose="020B0604020202020204" pitchFamily="34" charset="0"/>
                <a:ea typeface="Aptos"/>
                <a:cs typeface="Arial" panose="020B0604020202020204" pitchFamily="34" charset="0"/>
              </a:rPr>
              <a:t>The Maturity Matrix </a:t>
            </a:r>
            <a:r>
              <a:rPr lang="en-GB" sz="1400" i="1" dirty="0">
                <a:latin typeface="Arial" panose="020B0604020202020204" pitchFamily="34" charset="0"/>
                <a:ea typeface="Aptos"/>
                <a:cs typeface="Arial" panose="020B0604020202020204" pitchFamily="34" charset="0"/>
              </a:rPr>
              <a:t>- assesses against the six principle or trauma-informed practice.</a:t>
            </a:r>
            <a:endParaRPr lang="en-GB" sz="14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F46BE4EC-3744-4F78-B27B-A98F64448E5C}"/>
              </a:ext>
            </a:extLst>
          </p:cNvPr>
          <p:cNvSpPr/>
          <p:nvPr/>
        </p:nvSpPr>
        <p:spPr>
          <a:xfrm>
            <a:off x="6133941" y="2039260"/>
            <a:ext cx="6096000" cy="461665"/>
          </a:xfrm>
          <a:prstGeom prst="rect">
            <a:avLst/>
          </a:prstGeom>
        </p:spPr>
        <p:txBody>
          <a:bodyPr>
            <a:spAutoFit/>
          </a:bodyPr>
          <a:lstStyle/>
          <a:p>
            <a:pPr marL="171450" lvl="0" indent="-171450">
              <a:spcAft>
                <a:spcPts val="0"/>
              </a:spcAft>
              <a:buFont typeface="Arial" panose="020B0604020202020204" pitchFamily="34" charset="0"/>
              <a:buChar char="•"/>
            </a:pPr>
            <a:r>
              <a:rPr lang="en-GB" sz="1200" kern="100" dirty="0">
                <a:latin typeface="Arial" panose="020B0604020202020204" pitchFamily="34" charset="0"/>
                <a:ea typeface="Aptos"/>
                <a:cs typeface="Arial" panose="020B0604020202020204" pitchFamily="34" charset="0"/>
              </a:rPr>
              <a:t>The organisation is preparing to undertake this work</a:t>
            </a:r>
          </a:p>
          <a:p>
            <a:pPr marL="171450" lvl="0" indent="-171450">
              <a:spcAft>
                <a:spcPts val="0"/>
              </a:spcAft>
              <a:buFont typeface="Arial" panose="020B0604020202020204" pitchFamily="34" charset="0"/>
              <a:buChar char="•"/>
            </a:pPr>
            <a:r>
              <a:rPr lang="en-GB" sz="1200" kern="100" dirty="0">
                <a:latin typeface="Arial" panose="020B0604020202020204" pitchFamily="34" charset="0"/>
                <a:ea typeface="Aptos"/>
                <a:cs typeface="Arial" panose="020B0604020202020204" pitchFamily="34" charset="0"/>
              </a:rPr>
              <a:t>Development actions are being established and built in to the action plan. </a:t>
            </a:r>
          </a:p>
        </p:txBody>
      </p:sp>
      <p:sp>
        <p:nvSpPr>
          <p:cNvPr id="17" name="Rectangle 16">
            <a:extLst>
              <a:ext uri="{FF2B5EF4-FFF2-40B4-BE49-F238E27FC236}">
                <a16:creationId xmlns:a16="http://schemas.microsoft.com/office/drawing/2014/main" id="{483A063A-63AA-4810-8B4F-0F99A48EBAB4}"/>
              </a:ext>
            </a:extLst>
          </p:cNvPr>
          <p:cNvSpPr/>
          <p:nvPr/>
        </p:nvSpPr>
        <p:spPr>
          <a:xfrm>
            <a:off x="6133941" y="2813415"/>
            <a:ext cx="5643880" cy="646331"/>
          </a:xfrm>
          <a:prstGeom prst="rect">
            <a:avLst/>
          </a:prstGeom>
        </p:spPr>
        <p:txBody>
          <a:bodyPr wrap="square">
            <a:spAutoFit/>
          </a:bodyPr>
          <a:lstStyle/>
          <a:p>
            <a:pPr marL="171450" lvl="0" indent="-171450">
              <a:spcAft>
                <a:spcPts val="0"/>
              </a:spcAft>
              <a:buFont typeface="Arial" panose="020B0604020202020204" pitchFamily="34" charset="0"/>
              <a:buChar char="•"/>
            </a:pPr>
            <a:r>
              <a:rPr lang="en-GB" sz="1200" kern="100" dirty="0">
                <a:latin typeface="Arial" panose="020B0604020202020204" pitchFamily="34" charset="0"/>
                <a:ea typeface="Aptos"/>
                <a:cs typeface="Arial" panose="020B0604020202020204" pitchFamily="34" charset="0"/>
              </a:rPr>
              <a:t>The organisation has begun to deliver against this statement, </a:t>
            </a:r>
          </a:p>
          <a:p>
            <a:pPr marL="171450" lvl="0" indent="-171450">
              <a:spcAft>
                <a:spcPts val="0"/>
              </a:spcAft>
              <a:buFont typeface="Arial" panose="020B0604020202020204" pitchFamily="34" charset="0"/>
              <a:buChar char="•"/>
            </a:pPr>
            <a:r>
              <a:rPr lang="en-GB" sz="1200" kern="100" dirty="0">
                <a:latin typeface="Arial" panose="020B0604020202020204" pitchFamily="34" charset="0"/>
                <a:ea typeface="Aptos"/>
                <a:cs typeface="Arial" panose="020B0604020202020204" pitchFamily="34" charset="0"/>
              </a:rPr>
              <a:t>Actions are being progressed and the organisation is identifying any outstanding/additional actions to move to the next assessment level. </a:t>
            </a:r>
          </a:p>
        </p:txBody>
      </p:sp>
      <p:sp>
        <p:nvSpPr>
          <p:cNvPr id="18" name="Rectangle 17">
            <a:extLst>
              <a:ext uri="{FF2B5EF4-FFF2-40B4-BE49-F238E27FC236}">
                <a16:creationId xmlns:a16="http://schemas.microsoft.com/office/drawing/2014/main" id="{25507270-886C-4B78-AD63-6EEDB3A69DD6}"/>
              </a:ext>
            </a:extLst>
          </p:cNvPr>
          <p:cNvSpPr/>
          <p:nvPr/>
        </p:nvSpPr>
        <p:spPr>
          <a:xfrm>
            <a:off x="6133941" y="3679336"/>
            <a:ext cx="5448620" cy="830997"/>
          </a:xfrm>
          <a:prstGeom prst="rect">
            <a:avLst/>
          </a:prstGeom>
        </p:spPr>
        <p:txBody>
          <a:bodyPr wrap="square">
            <a:spAutoFit/>
          </a:bodyPr>
          <a:lstStyle/>
          <a:p>
            <a:pPr marL="171450" lvl="0" indent="-171450">
              <a:spcAft>
                <a:spcPts val="0"/>
              </a:spcAft>
              <a:buFont typeface="Arial" panose="020B0604020202020204" pitchFamily="34" charset="0"/>
              <a:buChar char="•"/>
            </a:pPr>
            <a:r>
              <a:rPr lang="en-GB" sz="1200" kern="100" dirty="0">
                <a:latin typeface="Arial" panose="020B0604020202020204" pitchFamily="34" charset="0"/>
                <a:ea typeface="Aptos"/>
                <a:cs typeface="Arial" panose="020B0604020202020204" pitchFamily="34" charset="0"/>
              </a:rPr>
              <a:t>The organisation has delivered the actions relating to the criteria statement.  </a:t>
            </a:r>
          </a:p>
          <a:p>
            <a:pPr marL="171450" lvl="0" indent="-171450">
              <a:spcAft>
                <a:spcPts val="0"/>
              </a:spcAft>
              <a:buFont typeface="Arial" panose="020B0604020202020204" pitchFamily="34" charset="0"/>
              <a:buChar char="•"/>
            </a:pPr>
            <a:r>
              <a:rPr lang="en-GB" sz="1200" kern="100" dirty="0">
                <a:latin typeface="Arial" panose="020B0604020202020204" pitchFamily="34" charset="0"/>
                <a:ea typeface="Aptos"/>
                <a:cs typeface="Arial" panose="020B0604020202020204" pitchFamily="34" charset="0"/>
              </a:rPr>
              <a:t>They are readily responding to trauma, including support for both the people who use the service and staff, and has begun to change the culture to align with the trauma informed principles</a:t>
            </a:r>
          </a:p>
        </p:txBody>
      </p:sp>
      <p:sp>
        <p:nvSpPr>
          <p:cNvPr id="19" name="Rectangle 18">
            <a:extLst>
              <a:ext uri="{FF2B5EF4-FFF2-40B4-BE49-F238E27FC236}">
                <a16:creationId xmlns:a16="http://schemas.microsoft.com/office/drawing/2014/main" id="{191E1839-0E03-4A1F-8CC3-B6194ED95AC2}"/>
              </a:ext>
            </a:extLst>
          </p:cNvPr>
          <p:cNvSpPr/>
          <p:nvPr/>
        </p:nvSpPr>
        <p:spPr>
          <a:xfrm>
            <a:off x="6133941" y="4824463"/>
            <a:ext cx="5429000" cy="1200329"/>
          </a:xfrm>
          <a:prstGeom prst="rect">
            <a:avLst/>
          </a:prstGeom>
        </p:spPr>
        <p:txBody>
          <a:bodyPr wrap="square">
            <a:spAutoFit/>
          </a:bodyPr>
          <a:lstStyle/>
          <a:p>
            <a:pPr marL="171450" lvl="0" indent="-171450">
              <a:spcAft>
                <a:spcPts val="0"/>
              </a:spcAft>
              <a:buFont typeface="Arial" panose="020B0604020202020204" pitchFamily="34" charset="0"/>
              <a:buChar char="•"/>
            </a:pPr>
            <a:r>
              <a:rPr lang="en-GB" sz="1200" kern="100" dirty="0">
                <a:latin typeface="Arial" panose="020B0604020202020204" pitchFamily="34" charset="0"/>
                <a:ea typeface="Aptos"/>
                <a:cs typeface="Arial" panose="020B0604020202020204" pitchFamily="34" charset="0"/>
              </a:rPr>
              <a:t>A trauma-informed approach is embedded in the organisation so it no longer depends on the few. </a:t>
            </a:r>
          </a:p>
          <a:p>
            <a:pPr marL="171450" lvl="0" indent="-171450">
              <a:spcAft>
                <a:spcPts val="0"/>
              </a:spcAft>
              <a:buFont typeface="Arial" panose="020B0604020202020204" pitchFamily="34" charset="0"/>
              <a:buChar char="•"/>
            </a:pPr>
            <a:r>
              <a:rPr lang="en-GB" sz="1200" kern="100" dirty="0">
                <a:latin typeface="Arial" panose="020B0604020202020204" pitchFamily="34" charset="0"/>
                <a:ea typeface="Aptos"/>
                <a:cs typeface="Arial" panose="020B0604020202020204" pitchFamily="34" charset="0"/>
              </a:rPr>
              <a:t>The organisation continues to work with partners to strengthen and adapt its trauma informed approach. </a:t>
            </a:r>
          </a:p>
          <a:p>
            <a:pPr marL="171450" lvl="0" indent="-171450">
              <a:spcAft>
                <a:spcPts val="0"/>
              </a:spcAft>
              <a:buFont typeface="Arial" panose="020B0604020202020204" pitchFamily="34" charset="0"/>
              <a:buChar char="•"/>
            </a:pPr>
            <a:r>
              <a:rPr lang="en-GB" sz="1200" dirty="0">
                <a:latin typeface="Arial" panose="020B0604020202020204" pitchFamily="34" charset="0"/>
                <a:ea typeface="Aptos"/>
                <a:cs typeface="Arial" panose="020B0604020202020204" pitchFamily="34" charset="0"/>
              </a:rPr>
              <a:t>The organisation has had their approach independently assessed and verified against the six principles of trauma-informed care.</a:t>
            </a:r>
            <a:endParaRPr lang="en-GB"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1CA9615-BB08-44C3-9989-F6E8F102C98C}"/>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358409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7</a:t>
            </a:r>
          </a:p>
        </p:txBody>
      </p:sp>
      <p:graphicFrame>
        <p:nvGraphicFramePr>
          <p:cNvPr id="20" name="Table 19">
            <a:extLst>
              <a:ext uri="{FF2B5EF4-FFF2-40B4-BE49-F238E27FC236}">
                <a16:creationId xmlns:a16="http://schemas.microsoft.com/office/drawing/2014/main" id="{DC8555C5-F1E2-4457-A86E-67EC941E86CF}"/>
              </a:ext>
            </a:extLst>
          </p:cNvPr>
          <p:cNvGraphicFramePr>
            <a:graphicFrameLocks noGrp="1"/>
          </p:cNvGraphicFramePr>
          <p:nvPr>
            <p:extLst>
              <p:ext uri="{D42A27DB-BD31-4B8C-83A1-F6EECF244321}">
                <p14:modId xmlns:p14="http://schemas.microsoft.com/office/powerpoint/2010/main" val="598475014"/>
              </p:ext>
            </p:extLst>
          </p:nvPr>
        </p:nvGraphicFramePr>
        <p:xfrm>
          <a:off x="660400" y="570950"/>
          <a:ext cx="10871200" cy="5236143"/>
        </p:xfrm>
        <a:graphic>
          <a:graphicData uri="http://schemas.openxmlformats.org/drawingml/2006/table">
            <a:tbl>
              <a:tblPr firstRow="1" firstCol="1" bandRow="1">
                <a:tableStyleId>{5940675A-B579-460E-94D1-54222C63F5DA}</a:tableStyleId>
              </a:tblPr>
              <a:tblGrid>
                <a:gridCol w="5253373">
                  <a:extLst>
                    <a:ext uri="{9D8B030D-6E8A-4147-A177-3AD203B41FA5}">
                      <a16:colId xmlns:a16="http://schemas.microsoft.com/office/drawing/2014/main" val="1577587994"/>
                    </a:ext>
                  </a:extLst>
                </a:gridCol>
                <a:gridCol w="969410">
                  <a:extLst>
                    <a:ext uri="{9D8B030D-6E8A-4147-A177-3AD203B41FA5}">
                      <a16:colId xmlns:a16="http://schemas.microsoft.com/office/drawing/2014/main" val="4276755992"/>
                    </a:ext>
                  </a:extLst>
                </a:gridCol>
                <a:gridCol w="705805">
                  <a:extLst>
                    <a:ext uri="{9D8B030D-6E8A-4147-A177-3AD203B41FA5}">
                      <a16:colId xmlns:a16="http://schemas.microsoft.com/office/drawing/2014/main" val="3590232287"/>
                    </a:ext>
                  </a:extLst>
                </a:gridCol>
                <a:gridCol w="892981">
                  <a:extLst>
                    <a:ext uri="{9D8B030D-6E8A-4147-A177-3AD203B41FA5}">
                      <a16:colId xmlns:a16="http://schemas.microsoft.com/office/drawing/2014/main" val="3141499581"/>
                    </a:ext>
                  </a:extLst>
                </a:gridCol>
                <a:gridCol w="3049631">
                  <a:extLst>
                    <a:ext uri="{9D8B030D-6E8A-4147-A177-3AD203B41FA5}">
                      <a16:colId xmlns:a16="http://schemas.microsoft.com/office/drawing/2014/main" val="3296852910"/>
                    </a:ext>
                  </a:extLst>
                </a:gridCol>
              </a:tblGrid>
              <a:tr h="362394">
                <a:tc gridSpan="5">
                  <a:txBody>
                    <a:bodyPr/>
                    <a:lstStyle/>
                    <a:p>
                      <a:pPr>
                        <a:spcAft>
                          <a:spcPts val="0"/>
                        </a:spcAft>
                      </a:pPr>
                      <a:r>
                        <a:rPr lang="en-GB" sz="2400" b="1" kern="100" dirty="0">
                          <a:solidFill>
                            <a:srgbClr val="6F2171"/>
                          </a:solidFill>
                          <a:effectLst/>
                          <a:latin typeface="Arial" panose="020B0604020202020204" pitchFamily="34" charset="0"/>
                          <a:cs typeface="Arial" panose="020B0604020202020204" pitchFamily="34" charset="0"/>
                        </a:rPr>
                        <a:t>C</a:t>
                      </a:r>
                      <a:r>
                        <a:rPr lang="en-GB" sz="2000" kern="100" dirty="0">
                          <a:effectLst/>
                          <a:latin typeface="Arial" panose="020B0604020202020204" pitchFamily="34" charset="0"/>
                          <a:cs typeface="Arial" panose="020B0604020202020204" pitchFamily="34" charset="0"/>
                        </a:rPr>
                        <a:t>reating the culture and conditions</a:t>
                      </a:r>
                    </a:p>
                    <a:p>
                      <a:pPr>
                        <a:spcAft>
                          <a:spcPts val="0"/>
                        </a:spcAft>
                      </a:pPr>
                      <a:r>
                        <a:rPr lang="en-GB" sz="1000" kern="100" dirty="0">
                          <a:effectLst/>
                        </a:rPr>
                        <a:t> </a:t>
                      </a:r>
                      <a:endParaRPr lang="en-GB" sz="105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0518170"/>
                  </a:ext>
                </a:extLst>
              </a:tr>
              <a:tr h="444654">
                <a:tc gridSpan="5">
                  <a:txBody>
                    <a:bodyPr/>
                    <a:lstStyle/>
                    <a:p>
                      <a:pPr>
                        <a:spcAft>
                          <a:spcPts val="0"/>
                        </a:spcAft>
                      </a:pPr>
                      <a:r>
                        <a:rPr lang="en-GB" sz="1200" kern="100" dirty="0">
                          <a:effectLst/>
                          <a:latin typeface="Arial" panose="020B0604020202020204" pitchFamily="34" charset="0"/>
                          <a:cs typeface="Arial" panose="020B0604020202020204" pitchFamily="34" charset="0"/>
                        </a:rPr>
                        <a:t>There is senior leadership commitment to become a trauma-informed organisation which includes assessing current practice, enhancing awareness, training staff and developing the conditions to support the journey to becoming trauma-informed.</a:t>
                      </a:r>
                    </a:p>
                    <a:p>
                      <a:pPr>
                        <a:spcAft>
                          <a:spcPts val="0"/>
                        </a:spcAft>
                      </a:pPr>
                      <a:r>
                        <a:rPr lang="en-GB" sz="1000" kern="100" dirty="0">
                          <a:effectLst/>
                        </a:rPr>
                        <a:t> </a:t>
                      </a:r>
                      <a:endParaRPr lang="en-GB" sz="105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509578"/>
                  </a:ext>
                </a:extLst>
              </a:tr>
              <a:tr h="444654">
                <a:tc>
                  <a:txBody>
                    <a:bodyPr/>
                    <a:lstStyle/>
                    <a:p>
                      <a:pPr>
                        <a:spcAft>
                          <a:spcPts val="0"/>
                        </a:spcAft>
                      </a:pPr>
                      <a:r>
                        <a:rPr lang="en-GB" sz="1200" b="1" kern="100" dirty="0">
                          <a:effectLst/>
                          <a:latin typeface="Arial" panose="020B0604020202020204" pitchFamily="34" charset="0"/>
                          <a:cs typeface="Arial" panose="020B0604020202020204" pitchFamily="34" charset="0"/>
                        </a:rPr>
                        <a:t>Criteria</a:t>
                      </a:r>
                      <a:endParaRPr lang="en-GB" sz="11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Preparing</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Ready</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Engaged</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Evidence of things we do - transfer actions to the Action Plan template.</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extLst>
                  <a:ext uri="{0D108BD9-81ED-4DB2-BD59-A6C34878D82A}">
                    <a16:rowId xmlns:a16="http://schemas.microsoft.com/office/drawing/2014/main" val="3004144000"/>
                  </a:ext>
                </a:extLst>
              </a:tr>
              <a:tr h="711447">
                <a:tc>
                  <a:txBody>
                    <a:bodyPr/>
                    <a:lstStyle/>
                    <a:p>
                      <a:pPr>
                        <a:spcAft>
                          <a:spcPts val="0"/>
                        </a:spcAft>
                      </a:pPr>
                      <a:r>
                        <a:rPr lang="en-GB" sz="1200" kern="100" dirty="0">
                          <a:effectLst/>
                          <a:latin typeface="Arial" panose="020B0604020202020204" pitchFamily="34" charset="0"/>
                          <a:cs typeface="Arial" panose="020B0604020202020204" pitchFamily="34" charset="0"/>
                        </a:rPr>
                        <a:t>There is an organisational statement of commitment to becoming trauma-informed and increasing knowledge of ACEs. The statement of commitment has been communicated and understood across the organisation. </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671573109"/>
                  </a:ext>
                </a:extLst>
              </a:tr>
              <a:tr h="444654">
                <a:tc>
                  <a:txBody>
                    <a:bodyPr/>
                    <a:lstStyle/>
                    <a:p>
                      <a:pPr>
                        <a:spcAft>
                          <a:spcPts val="0"/>
                        </a:spcAft>
                      </a:pPr>
                      <a:r>
                        <a:rPr lang="en-GB" sz="1200" kern="100" dirty="0">
                          <a:effectLst/>
                          <a:latin typeface="Arial" panose="020B0604020202020204" pitchFamily="34" charset="0"/>
                          <a:cs typeface="Arial" panose="020B0604020202020204" pitchFamily="34" charset="0"/>
                        </a:rPr>
                        <a:t>The organisation has committed to becoming a Trauma-Informed Staffordshire and Stoke-on-Trent (</a:t>
                      </a:r>
                      <a:r>
                        <a:rPr lang="en-GB" sz="1200" kern="100" dirty="0" err="1">
                          <a:effectLst/>
                          <a:latin typeface="Arial" panose="020B0604020202020204" pitchFamily="34" charset="0"/>
                          <a:cs typeface="Arial" panose="020B0604020202020204" pitchFamily="34" charset="0"/>
                        </a:rPr>
                        <a:t>TrISS</a:t>
                      </a:r>
                      <a:r>
                        <a:rPr lang="en-GB" sz="1200" kern="100" dirty="0">
                          <a:effectLst/>
                          <a:latin typeface="Arial" panose="020B0604020202020204" pitchFamily="34" charset="0"/>
                          <a:cs typeface="Arial" panose="020B0604020202020204" pitchFamily="34" charset="0"/>
                        </a:rPr>
                        <a:t>) pledger.</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725402403"/>
                  </a:ext>
                </a:extLst>
              </a:tr>
              <a:tr h="622516">
                <a:tc>
                  <a:txBody>
                    <a:bodyPr/>
                    <a:lstStyle/>
                    <a:p>
                      <a:pPr>
                        <a:spcAft>
                          <a:spcPts val="0"/>
                        </a:spcAft>
                      </a:pPr>
                      <a:r>
                        <a:rPr lang="en-GB" sz="1200" kern="100" dirty="0">
                          <a:effectLst/>
                          <a:latin typeface="Arial" panose="020B0604020202020204" pitchFamily="34" charset="0"/>
                          <a:cs typeface="Arial" panose="020B0604020202020204" pitchFamily="34" charset="0"/>
                        </a:rPr>
                        <a:t>Directors, leaders and managers understand ACEs, trauma and adversity; the potential impact of ACEs, trauma and adversity; and the principles of trauma-informed practice.</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95990061"/>
                  </a:ext>
                </a:extLst>
              </a:tr>
              <a:tr h="355724">
                <a:tc>
                  <a:txBody>
                    <a:bodyPr/>
                    <a:lstStyle/>
                    <a:p>
                      <a:pPr>
                        <a:spcAft>
                          <a:spcPts val="0"/>
                        </a:spcAft>
                      </a:pPr>
                      <a:r>
                        <a:rPr lang="en-GB" sz="1200" kern="100" dirty="0">
                          <a:effectLst/>
                          <a:latin typeface="Arial" panose="020B0604020202020204" pitchFamily="34" charset="0"/>
                          <a:cs typeface="Arial" panose="020B0604020202020204" pitchFamily="34" charset="0"/>
                        </a:rPr>
                        <a:t>There is an identified point of responsibility within the organisation to lead and oversee this approach. </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939368966"/>
                  </a:ext>
                </a:extLst>
              </a:tr>
              <a:tr h="800378">
                <a:tc>
                  <a:txBody>
                    <a:bodyPr/>
                    <a:lstStyle/>
                    <a:p>
                      <a:pPr>
                        <a:spcAft>
                          <a:spcPts val="0"/>
                        </a:spcAft>
                      </a:pPr>
                      <a:r>
                        <a:rPr lang="en-GB" sz="1200" kern="100" dirty="0">
                          <a:effectLst/>
                          <a:latin typeface="Arial" panose="020B0604020202020204" pitchFamily="34" charset="0"/>
                          <a:cs typeface="Arial" panose="020B0604020202020204" pitchFamily="34" charset="0"/>
                        </a:rPr>
                        <a:t>Policy outlines the organisation’s commitment to being ACE and trauma-informed aware.  This includes recognising that trauma histories are a possibility for everyone (including the workforce) and considering the impact of signs and symptoms of trauma.</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13088071"/>
                  </a:ext>
                </a:extLst>
              </a:tr>
              <a:tr h="444654">
                <a:tc>
                  <a:txBody>
                    <a:bodyPr/>
                    <a:lstStyle/>
                    <a:p>
                      <a:pPr>
                        <a:spcAft>
                          <a:spcPts val="0"/>
                        </a:spcAft>
                      </a:pPr>
                      <a:r>
                        <a:rPr lang="en-GB" sz="1200" kern="100" dirty="0">
                          <a:effectLst/>
                          <a:latin typeface="Arial" panose="020B0604020202020204" pitchFamily="34" charset="0"/>
                          <a:cs typeface="Arial" panose="020B0604020202020204" pitchFamily="34" charset="0"/>
                        </a:rPr>
                        <a:t>There is inclusion of staff at all levels within the organisation in informing and driving the implementation of trauma-informed approaches and practice. </a:t>
                      </a:r>
                      <a:endParaRPr lang="en-GB" sz="1200"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1253186776"/>
                  </a:ext>
                </a:extLst>
              </a:tr>
              <a:tr h="355724">
                <a:tc>
                  <a:txBody>
                    <a:bodyPr/>
                    <a:lstStyle/>
                    <a:p>
                      <a:pPr>
                        <a:spcAft>
                          <a:spcPts val="0"/>
                        </a:spcAft>
                      </a:pPr>
                      <a:r>
                        <a:rPr lang="en-GB" sz="1200" kern="100" dirty="0">
                          <a:effectLst/>
                          <a:latin typeface="Arial" panose="020B0604020202020204" pitchFamily="34" charset="0"/>
                          <a:cs typeface="Arial" panose="020B0604020202020204" pitchFamily="34" charset="0"/>
                        </a:rPr>
                        <a:t>Resources have been committed to support the organisation to develop a trauma-informed approach.</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4203194834"/>
                  </a:ext>
                </a:extLst>
              </a:tr>
            </a:tbl>
          </a:graphicData>
        </a:graphic>
      </p:graphicFrame>
      <p:sp>
        <p:nvSpPr>
          <p:cNvPr id="9" name="TextBox 8">
            <a:extLst>
              <a:ext uri="{FF2B5EF4-FFF2-40B4-BE49-F238E27FC236}">
                <a16:creationId xmlns:a16="http://schemas.microsoft.com/office/drawing/2014/main" id="{4F853741-D9F4-4976-BE31-B310B5EA479F}"/>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141472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8</a:t>
            </a:r>
          </a:p>
        </p:txBody>
      </p:sp>
      <p:graphicFrame>
        <p:nvGraphicFramePr>
          <p:cNvPr id="20" name="Table 19">
            <a:extLst>
              <a:ext uri="{FF2B5EF4-FFF2-40B4-BE49-F238E27FC236}">
                <a16:creationId xmlns:a16="http://schemas.microsoft.com/office/drawing/2014/main" id="{DC8555C5-F1E2-4457-A86E-67EC941E86CF}"/>
              </a:ext>
            </a:extLst>
          </p:cNvPr>
          <p:cNvGraphicFramePr>
            <a:graphicFrameLocks noGrp="1"/>
          </p:cNvGraphicFramePr>
          <p:nvPr>
            <p:extLst>
              <p:ext uri="{D42A27DB-BD31-4B8C-83A1-F6EECF244321}">
                <p14:modId xmlns:p14="http://schemas.microsoft.com/office/powerpoint/2010/main" val="898870558"/>
              </p:ext>
            </p:extLst>
          </p:nvPr>
        </p:nvGraphicFramePr>
        <p:xfrm>
          <a:off x="660400" y="260577"/>
          <a:ext cx="10835693" cy="5748915"/>
        </p:xfrm>
        <a:graphic>
          <a:graphicData uri="http://schemas.openxmlformats.org/drawingml/2006/table">
            <a:tbl>
              <a:tblPr firstRow="1" firstCol="1" bandRow="1">
                <a:tableStyleId>{5940675A-B579-460E-94D1-54222C63F5DA}</a:tableStyleId>
              </a:tblPr>
              <a:tblGrid>
                <a:gridCol w="5307149">
                  <a:extLst>
                    <a:ext uri="{9D8B030D-6E8A-4147-A177-3AD203B41FA5}">
                      <a16:colId xmlns:a16="http://schemas.microsoft.com/office/drawing/2014/main" val="1577587994"/>
                    </a:ext>
                  </a:extLst>
                </a:gridCol>
                <a:gridCol w="979333">
                  <a:extLst>
                    <a:ext uri="{9D8B030D-6E8A-4147-A177-3AD203B41FA5}">
                      <a16:colId xmlns:a16="http://schemas.microsoft.com/office/drawing/2014/main" val="4276755992"/>
                    </a:ext>
                  </a:extLst>
                </a:gridCol>
                <a:gridCol w="713030">
                  <a:extLst>
                    <a:ext uri="{9D8B030D-6E8A-4147-A177-3AD203B41FA5}">
                      <a16:colId xmlns:a16="http://schemas.microsoft.com/office/drawing/2014/main" val="3590232287"/>
                    </a:ext>
                  </a:extLst>
                </a:gridCol>
                <a:gridCol w="902122">
                  <a:extLst>
                    <a:ext uri="{9D8B030D-6E8A-4147-A177-3AD203B41FA5}">
                      <a16:colId xmlns:a16="http://schemas.microsoft.com/office/drawing/2014/main" val="3141499581"/>
                    </a:ext>
                  </a:extLst>
                </a:gridCol>
                <a:gridCol w="2934059">
                  <a:extLst>
                    <a:ext uri="{9D8B030D-6E8A-4147-A177-3AD203B41FA5}">
                      <a16:colId xmlns:a16="http://schemas.microsoft.com/office/drawing/2014/main" val="3296852910"/>
                    </a:ext>
                  </a:extLst>
                </a:gridCol>
              </a:tblGrid>
              <a:tr h="36239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6F2171"/>
                          </a:solidFill>
                          <a:effectLst/>
                          <a:latin typeface="Arial" panose="020B0604020202020204" pitchFamily="34" charset="0"/>
                          <a:ea typeface="+mn-ea"/>
                          <a:cs typeface="Arial" panose="020B0604020202020204" pitchFamily="34" charset="0"/>
                        </a:rPr>
                        <a:t>A</a:t>
                      </a:r>
                      <a:r>
                        <a:rPr lang="en-GB" sz="2000" b="0" kern="1200" dirty="0">
                          <a:solidFill>
                            <a:schemeClr val="tx1"/>
                          </a:solidFill>
                          <a:effectLst/>
                          <a:latin typeface="Arial" panose="020B0604020202020204" pitchFamily="34" charset="0"/>
                          <a:ea typeface="+mn-ea"/>
                          <a:cs typeface="Arial" panose="020B0604020202020204" pitchFamily="34" charset="0"/>
                        </a:rPr>
                        <a:t>ppraising organisational readiness </a:t>
                      </a:r>
                    </a:p>
                    <a:p>
                      <a:pPr>
                        <a:spcAft>
                          <a:spcPts val="0"/>
                        </a:spcAft>
                      </a:pPr>
                      <a:r>
                        <a:rPr lang="en-GB" sz="1000" kern="100" dirty="0">
                          <a:effectLst/>
                        </a:rPr>
                        <a:t> </a:t>
                      </a:r>
                      <a:endParaRPr lang="en-GB" sz="105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0518170"/>
                  </a:ext>
                </a:extLst>
              </a:tr>
              <a:tr h="44465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There is a commitment to appraising and understanding organisational readiness to becoming trauma-informed.  This includes reflecting on our current systems, policies and approaches relating to trauma-informed practice; being open and honest about where the organisation currently is and has developed a SMART action plan to support a trauma informed journey.  </a:t>
                      </a:r>
                    </a:p>
                    <a:p>
                      <a:pPr>
                        <a:spcAft>
                          <a:spcPts val="0"/>
                        </a:spcAft>
                      </a:pPr>
                      <a:r>
                        <a:rPr lang="en-GB" sz="1000" kern="100" dirty="0">
                          <a:effectLst/>
                        </a:rPr>
                        <a:t> </a:t>
                      </a:r>
                      <a:endParaRPr lang="en-GB" sz="105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509578"/>
                  </a:ext>
                </a:extLst>
              </a:tr>
              <a:tr h="444654">
                <a:tc>
                  <a:txBody>
                    <a:bodyPr/>
                    <a:lstStyle/>
                    <a:p>
                      <a:pPr>
                        <a:spcAft>
                          <a:spcPts val="0"/>
                        </a:spcAft>
                      </a:pPr>
                      <a:r>
                        <a:rPr lang="en-GB" sz="1200" b="1" kern="100" dirty="0">
                          <a:effectLst/>
                          <a:latin typeface="Arial" panose="020B0604020202020204" pitchFamily="34" charset="0"/>
                          <a:cs typeface="Arial" panose="020B0604020202020204" pitchFamily="34" charset="0"/>
                        </a:rPr>
                        <a:t>Criteria</a:t>
                      </a:r>
                      <a:endParaRPr lang="en-GB" sz="11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Preparing</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Ready</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Engaged</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Evidence of things we do - transfer actions to the Action Plan template.</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extLst>
                  <a:ext uri="{0D108BD9-81ED-4DB2-BD59-A6C34878D82A}">
                    <a16:rowId xmlns:a16="http://schemas.microsoft.com/office/drawing/2014/main" val="3004144000"/>
                  </a:ext>
                </a:extLst>
              </a:tr>
              <a:tr h="711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organisation has committed to becoming a trauma-informed organisation and this self-assessment is the start of their journey.</a:t>
                      </a:r>
                    </a:p>
                    <a:p>
                      <a:pPr>
                        <a:spcAft>
                          <a:spcPts val="0"/>
                        </a:spcAft>
                      </a:pP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671573109"/>
                  </a:ext>
                </a:extLst>
              </a:tr>
              <a:tr h="444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organisation is aware of Trauma Informed Staffordshire and Stoke-on-Trent (</a:t>
                      </a:r>
                      <a:r>
                        <a:rPr lang="en-GB" sz="1200" kern="1200" dirty="0" err="1">
                          <a:solidFill>
                            <a:schemeClr val="tx1"/>
                          </a:solidFill>
                          <a:effectLst/>
                          <a:latin typeface="Arial" panose="020B0604020202020204" pitchFamily="34" charset="0"/>
                          <a:ea typeface="+mn-ea"/>
                          <a:cs typeface="Arial" panose="020B0604020202020204" pitchFamily="34" charset="0"/>
                        </a:rPr>
                        <a:t>TrISS</a:t>
                      </a:r>
                      <a:r>
                        <a:rPr lang="en-GB" sz="1200" kern="1200" dirty="0">
                          <a:solidFill>
                            <a:schemeClr val="tx1"/>
                          </a:solidFill>
                          <a:effectLst/>
                          <a:latin typeface="Arial" panose="020B0604020202020204" pitchFamily="34" charset="0"/>
                          <a:ea typeface="+mn-ea"/>
                          <a:cs typeface="Arial" panose="020B0604020202020204" pitchFamily="34" charset="0"/>
                        </a:rPr>
                        <a:t>) and the ambition for organisations across Staffordshire and Stoke-on-Trent to become trauma-informed.</a:t>
                      </a:r>
                    </a:p>
                    <a:p>
                      <a:pPr>
                        <a:spcAft>
                          <a:spcPts val="0"/>
                        </a:spcAft>
                      </a:pP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725402403"/>
                  </a:ext>
                </a:extLst>
              </a:tr>
              <a:tr h="622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organisation has mapped any current work relating to ACEs and trauma to reduce the likelihood of duplication.</a:t>
                      </a:r>
                    </a:p>
                    <a:p>
                      <a:pPr>
                        <a:spcAft>
                          <a:spcPts val="0"/>
                        </a:spcAft>
                      </a:pP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95990061"/>
                  </a:ext>
                </a:extLst>
              </a:tr>
              <a:tr h="35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strengths of the organisation are being captured and shared to create a positive culture and drive further change.</a:t>
                      </a:r>
                    </a:p>
                    <a:p>
                      <a:pPr>
                        <a:spcAft>
                          <a:spcPts val="0"/>
                        </a:spcAft>
                      </a:pP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939368966"/>
                  </a:ext>
                </a:extLst>
              </a:tr>
              <a:tr h="800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workforce has an awareness and understanding of what ACEs and trauma are. </a:t>
                      </a:r>
                    </a:p>
                    <a:p>
                      <a:pPr>
                        <a:spcAft>
                          <a:spcPts val="0"/>
                        </a:spcAft>
                      </a:pP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13088071"/>
                  </a:ext>
                </a:extLst>
              </a:tr>
              <a:tr h="444654">
                <a:tc>
                  <a:txBody>
                    <a:bodyPr/>
                    <a:lstStyle/>
                    <a:p>
                      <a:pPr>
                        <a:spcAft>
                          <a:spcPts val="0"/>
                        </a:spcAft>
                      </a:pPr>
                      <a:r>
                        <a:rPr lang="en-GB" sz="1200" kern="100" dirty="0">
                          <a:effectLst/>
                          <a:latin typeface="Arial" panose="020B0604020202020204" pitchFamily="34" charset="0"/>
                          <a:ea typeface="Aptos"/>
                          <a:cs typeface="Arial" panose="020B0604020202020204" pitchFamily="34" charset="0"/>
                        </a:rPr>
                        <a:t>The organisation understands its current position with regards to ACEs and trauma, and have developed a SMART Action Plan to become trauma-informed.</a:t>
                      </a:r>
                    </a:p>
                    <a:p>
                      <a:pPr>
                        <a:spcAft>
                          <a:spcPts val="0"/>
                        </a:spcAft>
                      </a:pPr>
                      <a:r>
                        <a:rPr lang="en-GB" sz="1200" kern="100" dirty="0">
                          <a:effectLst/>
                          <a:latin typeface="Arial" panose="020B0604020202020204" pitchFamily="34" charset="0"/>
                          <a:ea typeface="Aptos"/>
                          <a:cs typeface="Arial" panose="020B0604020202020204" pitchFamily="34" charset="0"/>
                        </a:rPr>
                        <a:t> </a:t>
                      </a:r>
                    </a:p>
                  </a:txBody>
                  <a:tcPr marL="68580" marR="68580"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1253186776"/>
                  </a:ext>
                </a:extLst>
              </a:tr>
            </a:tbl>
          </a:graphicData>
        </a:graphic>
      </p:graphicFrame>
      <p:sp>
        <p:nvSpPr>
          <p:cNvPr id="9" name="TextBox 8">
            <a:extLst>
              <a:ext uri="{FF2B5EF4-FFF2-40B4-BE49-F238E27FC236}">
                <a16:creationId xmlns:a16="http://schemas.microsoft.com/office/drawing/2014/main" id="{0B53380B-FC93-4921-871A-B395CB9630B9}"/>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117278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02848-1BEE-4CB4-B045-C53435E1FF64}"/>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F3166EE-751B-4DCA-8511-A7E491289E75}"/>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9</a:t>
            </a:r>
          </a:p>
        </p:txBody>
      </p:sp>
      <p:graphicFrame>
        <p:nvGraphicFramePr>
          <p:cNvPr id="20" name="Table 19">
            <a:extLst>
              <a:ext uri="{FF2B5EF4-FFF2-40B4-BE49-F238E27FC236}">
                <a16:creationId xmlns:a16="http://schemas.microsoft.com/office/drawing/2014/main" id="{DC8555C5-F1E2-4457-A86E-67EC941E86CF}"/>
              </a:ext>
            </a:extLst>
          </p:cNvPr>
          <p:cNvGraphicFramePr>
            <a:graphicFrameLocks noGrp="1"/>
          </p:cNvGraphicFramePr>
          <p:nvPr>
            <p:extLst>
              <p:ext uri="{D42A27DB-BD31-4B8C-83A1-F6EECF244321}">
                <p14:modId xmlns:p14="http://schemas.microsoft.com/office/powerpoint/2010/main" val="634606096"/>
              </p:ext>
            </p:extLst>
          </p:nvPr>
        </p:nvGraphicFramePr>
        <p:xfrm>
          <a:off x="660400" y="405198"/>
          <a:ext cx="10835693" cy="5548557"/>
        </p:xfrm>
        <a:graphic>
          <a:graphicData uri="http://schemas.openxmlformats.org/drawingml/2006/table">
            <a:tbl>
              <a:tblPr firstRow="1" firstCol="1" bandRow="1">
                <a:tableStyleId>{5940675A-B579-460E-94D1-54222C63F5DA}</a:tableStyleId>
              </a:tblPr>
              <a:tblGrid>
                <a:gridCol w="5307149">
                  <a:extLst>
                    <a:ext uri="{9D8B030D-6E8A-4147-A177-3AD203B41FA5}">
                      <a16:colId xmlns:a16="http://schemas.microsoft.com/office/drawing/2014/main" val="1577587994"/>
                    </a:ext>
                  </a:extLst>
                </a:gridCol>
                <a:gridCol w="979333">
                  <a:extLst>
                    <a:ext uri="{9D8B030D-6E8A-4147-A177-3AD203B41FA5}">
                      <a16:colId xmlns:a16="http://schemas.microsoft.com/office/drawing/2014/main" val="4276755992"/>
                    </a:ext>
                  </a:extLst>
                </a:gridCol>
                <a:gridCol w="713030">
                  <a:extLst>
                    <a:ext uri="{9D8B030D-6E8A-4147-A177-3AD203B41FA5}">
                      <a16:colId xmlns:a16="http://schemas.microsoft.com/office/drawing/2014/main" val="3590232287"/>
                    </a:ext>
                  </a:extLst>
                </a:gridCol>
                <a:gridCol w="902122">
                  <a:extLst>
                    <a:ext uri="{9D8B030D-6E8A-4147-A177-3AD203B41FA5}">
                      <a16:colId xmlns:a16="http://schemas.microsoft.com/office/drawing/2014/main" val="3141499581"/>
                    </a:ext>
                  </a:extLst>
                </a:gridCol>
                <a:gridCol w="2934059">
                  <a:extLst>
                    <a:ext uri="{9D8B030D-6E8A-4147-A177-3AD203B41FA5}">
                      <a16:colId xmlns:a16="http://schemas.microsoft.com/office/drawing/2014/main" val="3296852910"/>
                    </a:ext>
                  </a:extLst>
                </a:gridCol>
              </a:tblGrid>
              <a:tr h="36239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6F2171"/>
                          </a:solidFill>
                          <a:effectLst/>
                          <a:latin typeface="Arial" panose="020B0604020202020204" pitchFamily="34" charset="0"/>
                          <a:ea typeface="+mn-ea"/>
                          <a:cs typeface="Arial" panose="020B0604020202020204" pitchFamily="34" charset="0"/>
                        </a:rPr>
                        <a:t>L</a:t>
                      </a:r>
                      <a:r>
                        <a:rPr lang="en-GB" sz="2000" b="0" kern="1200" dirty="0">
                          <a:solidFill>
                            <a:schemeClr val="tx1"/>
                          </a:solidFill>
                          <a:effectLst/>
                          <a:latin typeface="Arial" panose="020B0604020202020204" pitchFamily="34" charset="0"/>
                          <a:ea typeface="+mn-ea"/>
                          <a:cs typeface="Arial" panose="020B0604020202020204" pitchFamily="34" charset="0"/>
                        </a:rPr>
                        <a:t>earn</a:t>
                      </a:r>
                      <a:r>
                        <a:rPr lang="en-GB" sz="2000" b="1" kern="1200" dirty="0">
                          <a:solidFill>
                            <a:srgbClr val="6F2171"/>
                          </a:solidFill>
                          <a:effectLst/>
                          <a:latin typeface="Arial" panose="020B0604020202020204" pitchFamily="34" charset="0"/>
                          <a:ea typeface="+mn-ea"/>
                          <a:cs typeface="Arial" panose="020B0604020202020204" pitchFamily="34" charset="0"/>
                        </a:rPr>
                        <a:t> </a:t>
                      </a:r>
                      <a:r>
                        <a:rPr lang="en-GB" sz="2000" b="0" kern="1200" dirty="0">
                          <a:solidFill>
                            <a:schemeClr val="tx1"/>
                          </a:solidFill>
                          <a:effectLst/>
                          <a:latin typeface="Arial" panose="020B0604020202020204" pitchFamily="34" charset="0"/>
                          <a:ea typeface="+mn-ea"/>
                          <a:cs typeface="Arial" panose="020B0604020202020204" pitchFamily="34" charset="0"/>
                        </a:rPr>
                        <a:t>and Develop</a:t>
                      </a:r>
                    </a:p>
                    <a:p>
                      <a:pPr>
                        <a:spcAft>
                          <a:spcPts val="0"/>
                        </a:spcAft>
                      </a:pPr>
                      <a:r>
                        <a:rPr lang="en-GB" sz="1000" kern="100" dirty="0">
                          <a:effectLst/>
                        </a:rPr>
                        <a:t> </a:t>
                      </a:r>
                      <a:endParaRPr lang="en-GB" sz="105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0518170"/>
                  </a:ext>
                </a:extLst>
              </a:tr>
              <a:tr h="44465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organisation has set a baseline of awareness and knowledge for all staff.  There is a comprehensive training plan in place to support staff to become trauma-informed and responsive and the organisation has outlined how it will support staff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kern="100" dirty="0">
                        <a:effectLst/>
                        <a:latin typeface="Aptos"/>
                        <a:ea typeface="Aptos"/>
                        <a:cs typeface="Times New Roman" panose="02020603050405020304" pitchFamily="18" charset="0"/>
                      </a:endParaRPr>
                    </a:p>
                  </a:txBody>
                  <a:tcPr marL="32259" marR="3225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509578"/>
                  </a:ext>
                </a:extLst>
              </a:tr>
              <a:tr h="444654">
                <a:tc>
                  <a:txBody>
                    <a:bodyPr/>
                    <a:lstStyle/>
                    <a:p>
                      <a:pPr>
                        <a:spcAft>
                          <a:spcPts val="0"/>
                        </a:spcAft>
                      </a:pPr>
                      <a:r>
                        <a:rPr lang="en-GB" sz="1200" b="1" kern="100" dirty="0">
                          <a:effectLst/>
                          <a:latin typeface="Arial" panose="020B0604020202020204" pitchFamily="34" charset="0"/>
                          <a:cs typeface="Arial" panose="020B0604020202020204" pitchFamily="34" charset="0"/>
                        </a:rPr>
                        <a:t>Criteria</a:t>
                      </a:r>
                      <a:endParaRPr lang="en-GB" sz="11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Preparing</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Ready</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Engaged</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tc>
                  <a:txBody>
                    <a:bodyPr/>
                    <a:lstStyle/>
                    <a:p>
                      <a:pPr>
                        <a:spcAft>
                          <a:spcPts val="0"/>
                        </a:spcAft>
                      </a:pPr>
                      <a:r>
                        <a:rPr lang="en-GB" sz="1200" b="1" kern="100" dirty="0">
                          <a:effectLst/>
                          <a:latin typeface="Arial" panose="020B0604020202020204" pitchFamily="34" charset="0"/>
                          <a:cs typeface="Arial" panose="020B0604020202020204" pitchFamily="34" charset="0"/>
                        </a:rPr>
                        <a:t>Evidence of things we do - transfer actions to the Action Plan template.</a:t>
                      </a:r>
                      <a:endParaRPr lang="en-GB" sz="1200" b="1" kern="100" dirty="0">
                        <a:effectLst/>
                        <a:latin typeface="Arial" panose="020B0604020202020204" pitchFamily="34" charset="0"/>
                        <a:ea typeface="Aptos"/>
                        <a:cs typeface="Arial" panose="020B0604020202020204" pitchFamily="34" charset="0"/>
                      </a:endParaRPr>
                    </a:p>
                  </a:txBody>
                  <a:tcPr marL="32259" marR="32259" marT="0" marB="0"/>
                </a:tc>
                <a:extLst>
                  <a:ext uri="{0D108BD9-81ED-4DB2-BD59-A6C34878D82A}">
                    <a16:rowId xmlns:a16="http://schemas.microsoft.com/office/drawing/2014/main" val="3004144000"/>
                  </a:ext>
                </a:extLst>
              </a:tr>
              <a:tr h="711447">
                <a:tc>
                  <a:txBody>
                    <a:bodyPr/>
                    <a:lstStyle/>
                    <a:p>
                      <a:pPr>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There is a training strategy in place to ensure appropriate training and workforce development for staff to understand ACEs, trauma and adversity; the potential impact of ACEs, trauma and adversity; the complexity around healing and recovery; and the principles of trauma-informed practice.</a:t>
                      </a: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671573109"/>
                  </a:ext>
                </a:extLst>
              </a:tr>
              <a:tr h="444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workforce has attended trauma awareness training and actively promotes the </a:t>
                      </a:r>
                      <a:r>
                        <a:rPr lang="en-GB" sz="1200" kern="1200" dirty="0" err="1">
                          <a:solidFill>
                            <a:schemeClr val="tx1"/>
                          </a:solidFill>
                          <a:effectLst/>
                          <a:latin typeface="Arial" panose="020B0604020202020204" pitchFamily="34" charset="0"/>
                          <a:ea typeface="+mn-ea"/>
                          <a:cs typeface="Arial" panose="020B0604020202020204" pitchFamily="34" charset="0"/>
                        </a:rPr>
                        <a:t>TrISS</a:t>
                      </a:r>
                      <a:r>
                        <a:rPr lang="en-GB" sz="1200" kern="1200" dirty="0">
                          <a:solidFill>
                            <a:schemeClr val="tx1"/>
                          </a:solidFill>
                          <a:effectLst/>
                          <a:latin typeface="Arial" panose="020B0604020202020204" pitchFamily="34" charset="0"/>
                          <a:ea typeface="+mn-ea"/>
                          <a:cs typeface="Arial" panose="020B0604020202020204" pitchFamily="34" charset="0"/>
                        </a:rPr>
                        <a:t> suite of resources.</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725402403"/>
                  </a:ext>
                </a:extLst>
              </a:tr>
              <a:tr h="478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workforce recognises the different ways in which trauma can affect people (service users and staff).</a:t>
                      </a: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95990061"/>
                  </a:ext>
                </a:extLst>
              </a:tr>
              <a:tr h="233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People are supported to safely disclose experiences of trauma where appropriate.</a:t>
                      </a:r>
                    </a:p>
                    <a:p>
                      <a:pPr>
                        <a:spcAft>
                          <a:spcPts val="0"/>
                        </a:spcAft>
                      </a:pP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939368966"/>
                  </a:ext>
                </a:extLst>
              </a:tr>
              <a:tr h="508000">
                <a:tc>
                  <a:txBody>
                    <a:bodyPr/>
                    <a:lstStyle/>
                    <a:p>
                      <a:pPr>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People affected by trauma are signposted / referred to the appropriate services to enable safe disclosure and ensure their needs are met.</a:t>
                      </a:r>
                      <a:endParaRPr lang="en-GB" sz="1200" kern="100" dirty="0">
                        <a:effectLst/>
                        <a:latin typeface="Arial" panose="020B0604020202020204" pitchFamily="34" charset="0"/>
                        <a:cs typeface="Arial" panose="020B0604020202020204" pitchFamily="34"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313088071"/>
                  </a:ext>
                </a:extLst>
              </a:tr>
              <a:tr h="444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needs of workers exposed to trauma, whether directly or indirectly, are recognised and addressed (e.g. staff supervision and support).</a:t>
                      </a:r>
                    </a:p>
                  </a:txBody>
                  <a:tcPr marL="68580" marR="68580"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a:effectLst/>
                        </a:rPr>
                        <a:t> </a:t>
                      </a: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r>
                        <a:rPr lang="en-GB" sz="500" kern="100" dirty="0">
                          <a:effectLst/>
                        </a:rPr>
                        <a:t> </a:t>
                      </a: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1253186776"/>
                  </a:ext>
                </a:extLst>
              </a:tr>
              <a:tr h="416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Supervision and support is provided for staff to include impact on own wellbeing, self-care and safety. </a:t>
                      </a:r>
                    </a:p>
                  </a:txBody>
                  <a:tcPr marL="68580" marR="68580" marT="0" marB="0"/>
                </a:tc>
                <a:tc>
                  <a:txBody>
                    <a:bodyPr/>
                    <a:lstStyle/>
                    <a:p>
                      <a:pPr>
                        <a:spcAft>
                          <a:spcPts val="0"/>
                        </a:spcAft>
                      </a:pP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2192966290"/>
                  </a:ext>
                </a:extLst>
              </a:tr>
              <a:tr h="416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There is access to communities of practice, action learning sets or similar opportunities for sharing of knowledge and skills in relations to trauma-informed practice.</a:t>
                      </a:r>
                    </a:p>
                  </a:txBody>
                  <a:tcPr marL="68580" marR="68580" marT="0" marB="0"/>
                </a:tc>
                <a:tc>
                  <a:txBody>
                    <a:bodyPr/>
                    <a:lstStyle/>
                    <a:p>
                      <a:pPr>
                        <a:spcAft>
                          <a:spcPts val="0"/>
                        </a:spcAft>
                      </a:pPr>
                      <a:endParaRPr lang="en-GB" sz="600" kern="100" dirty="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a:effectLst/>
                        <a:latin typeface="Aptos"/>
                        <a:ea typeface="Aptos"/>
                        <a:cs typeface="Times New Roman" panose="02020603050405020304" pitchFamily="18" charset="0"/>
                      </a:endParaRPr>
                    </a:p>
                  </a:txBody>
                  <a:tcPr marL="32259" marR="32259" marT="0" marB="0"/>
                </a:tc>
                <a:tc>
                  <a:txBody>
                    <a:bodyPr/>
                    <a:lstStyle/>
                    <a:p>
                      <a:pPr>
                        <a:spcAft>
                          <a:spcPts val="0"/>
                        </a:spcAft>
                      </a:pPr>
                      <a:endParaRPr lang="en-GB" sz="600" kern="100" dirty="0">
                        <a:effectLst/>
                        <a:latin typeface="Aptos"/>
                        <a:ea typeface="Aptos"/>
                        <a:cs typeface="Times New Roman" panose="02020603050405020304" pitchFamily="18" charset="0"/>
                      </a:endParaRPr>
                    </a:p>
                  </a:txBody>
                  <a:tcPr marL="32259" marR="32259" marT="0" marB="0"/>
                </a:tc>
                <a:extLst>
                  <a:ext uri="{0D108BD9-81ED-4DB2-BD59-A6C34878D82A}">
                    <a16:rowId xmlns:a16="http://schemas.microsoft.com/office/drawing/2014/main" val="4202946662"/>
                  </a:ext>
                </a:extLst>
              </a:tr>
            </a:tbl>
          </a:graphicData>
        </a:graphic>
      </p:graphicFrame>
      <p:sp>
        <p:nvSpPr>
          <p:cNvPr id="9" name="TextBox 8">
            <a:extLst>
              <a:ext uri="{FF2B5EF4-FFF2-40B4-BE49-F238E27FC236}">
                <a16:creationId xmlns:a16="http://schemas.microsoft.com/office/drawing/2014/main" id="{2092B30C-CDE4-4DB7-8A07-3553E70E0EDC}"/>
              </a:ext>
            </a:extLst>
          </p:cNvPr>
          <p:cNvSpPr txBox="1"/>
          <p:nvPr/>
        </p:nvSpPr>
        <p:spPr>
          <a:xfrm>
            <a:off x="6614160" y="6228091"/>
            <a:ext cx="4917440" cy="369332"/>
          </a:xfrm>
          <a:prstGeom prst="rect">
            <a:avLst/>
          </a:prstGeom>
          <a:noFill/>
        </p:spPr>
        <p:txBody>
          <a:bodyPr wrap="square" rtlCol="0">
            <a:spAutoFit/>
          </a:bodyPr>
          <a:lstStyle/>
          <a:p>
            <a:pPr algn="r"/>
            <a:r>
              <a:rPr lang="en-GB" dirty="0"/>
              <a:t>Trauma Informed Stoke-on-Trent and Staffordshire </a:t>
            </a:r>
          </a:p>
        </p:txBody>
      </p:sp>
    </p:spTree>
    <p:extLst>
      <p:ext uri="{BB962C8B-B14F-4D97-AF65-F5344CB8AC3E}">
        <p14:creationId xmlns:p14="http://schemas.microsoft.com/office/powerpoint/2010/main" val="3848902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2247</Words>
  <Application>Microsoft Office PowerPoint</Application>
  <PresentationFormat>Widescreen</PresentationFormat>
  <Paragraphs>309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Calibri Light</vt:lpstr>
      <vt:lpstr>Symbol</vt:lpstr>
      <vt:lpstr>Times New Roman</vt:lpstr>
      <vt:lpstr>Office Theme</vt:lpstr>
      <vt:lpstr>PowerPoint Presentation</vt:lpstr>
      <vt:lpstr>  CALMS Framework, Self-Assessment, and Action Plan  </vt:lpstr>
      <vt:lpstr>PowerPoint Presentation</vt:lpstr>
      <vt:lpstr>PowerPoint Presentation</vt:lpstr>
      <vt:lpstr>PowerPoint Presentation</vt:lpstr>
      <vt:lpstr>Assessment Levels</vt:lpstr>
      <vt:lpstr>PowerPoint Presentation</vt:lpstr>
      <vt:lpstr>PowerPoint Presentation</vt:lpstr>
      <vt:lpstr>PowerPoint Presentation</vt:lpstr>
      <vt:lpstr>PowerPoint Presentation</vt:lpstr>
      <vt:lpstr>PowerPoint Presentation</vt:lpstr>
      <vt:lpstr>PowerPoint Presentation</vt:lpstr>
      <vt:lpstr>Trauma Informed Stoke-on-Trent and Staffordshire have produced these resources with support from the Violence Reduction Alliance (VRA) and Trauma Informed Consultancy Services (TICS). Thank you to all partners who have supported the development of Trauma Informed Stoke-on-Trent and Staffordshire.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Williams</dc:creator>
  <cp:lastModifiedBy>Megan Williams</cp:lastModifiedBy>
  <cp:revision>25</cp:revision>
  <dcterms:created xsi:type="dcterms:W3CDTF">2024-06-17T10:31:11Z</dcterms:created>
  <dcterms:modified xsi:type="dcterms:W3CDTF">2024-09-06T15:40:35Z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bd297d-c19e-48a7-882e-4507daab7346_Enabled">
    <vt:lpwstr>true</vt:lpwstr>
  </property>
  <property fmtid="{D5CDD505-2E9C-101B-9397-08002B2CF9AE}" pid="3" name="MSIP_Label_c1bd297d-c19e-48a7-882e-4507daab7346_SetDate">
    <vt:lpwstr>2024-06-17T11:21:19Z</vt:lpwstr>
  </property>
  <property fmtid="{D5CDD505-2E9C-101B-9397-08002B2CF9AE}" pid="4" name="MSIP_Label_c1bd297d-c19e-48a7-882e-4507daab7346_Method">
    <vt:lpwstr>Privileged</vt:lpwstr>
  </property>
  <property fmtid="{D5CDD505-2E9C-101B-9397-08002B2CF9AE}" pid="5" name="MSIP_Label_c1bd297d-c19e-48a7-882e-4507daab7346_Name">
    <vt:lpwstr>OFFICIAL</vt:lpwstr>
  </property>
  <property fmtid="{D5CDD505-2E9C-101B-9397-08002B2CF9AE}" pid="6" name="MSIP_Label_c1bd297d-c19e-48a7-882e-4507daab7346_SiteId">
    <vt:lpwstr>d4922504-06c0-431d-8eca-67087dea03c8</vt:lpwstr>
  </property>
  <property fmtid="{D5CDD505-2E9C-101B-9397-08002B2CF9AE}" pid="7" name="MSIP_Label_c1bd297d-c19e-48a7-882e-4507daab7346_ActionId">
    <vt:lpwstr>0a78c058-0047-4587-bf35-d44f9fd99f12</vt:lpwstr>
  </property>
  <property fmtid="{D5CDD505-2E9C-101B-9397-08002B2CF9AE}" pid="8" name="MSIP_Label_c1bd297d-c19e-48a7-882e-4507daab7346_ContentBits">
    <vt:lpwstr>0</vt:lpwstr>
  </property>
</Properties>
</file>