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2171"/>
    <a:srgbClr val="EAC2FA"/>
    <a:srgbClr val="FFFFFF"/>
    <a:srgbClr val="E8A2F6"/>
    <a:srgbClr val="CC99FF"/>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4" d="100"/>
          <a:sy n="54" d="100"/>
        </p:scale>
        <p:origin x="682"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B0EEB-9C9D-4D9A-86B6-8457DEBC27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15FE258-D0FF-4ACB-B8DA-E676E168B2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60F180-09D1-4886-B7EF-C14FCD1732B0}"/>
              </a:ext>
            </a:extLst>
          </p:cNvPr>
          <p:cNvSpPr>
            <a:spLocks noGrp="1"/>
          </p:cNvSpPr>
          <p:nvPr>
            <p:ph type="dt" sz="half" idx="10"/>
          </p:nvPr>
        </p:nvSpPr>
        <p:spPr/>
        <p:txBody>
          <a:bodyPr/>
          <a:lstStyle/>
          <a:p>
            <a:fld id="{D0364899-5EB6-4945-A022-FFACBA110023}" type="datetimeFigureOut">
              <a:rPr lang="en-GB" smtClean="0"/>
              <a:t>06/09/2024</a:t>
            </a:fld>
            <a:endParaRPr lang="en-GB"/>
          </a:p>
        </p:txBody>
      </p:sp>
      <p:sp>
        <p:nvSpPr>
          <p:cNvPr id="5" name="Footer Placeholder 4">
            <a:extLst>
              <a:ext uri="{FF2B5EF4-FFF2-40B4-BE49-F238E27FC236}">
                <a16:creationId xmlns:a16="http://schemas.microsoft.com/office/drawing/2014/main" id="{0CC60BAF-C37F-433A-9130-89C842E12B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038CC1-5E21-4A4B-A6BD-7347870CE2D5}"/>
              </a:ext>
            </a:extLst>
          </p:cNvPr>
          <p:cNvSpPr>
            <a:spLocks noGrp="1"/>
          </p:cNvSpPr>
          <p:nvPr>
            <p:ph type="sldNum" sz="quarter" idx="12"/>
          </p:nvPr>
        </p:nvSpPr>
        <p:spPr/>
        <p:txBody>
          <a:bodyPr/>
          <a:lstStyle/>
          <a:p>
            <a:fld id="{51503CEF-074B-445E-878F-51B156047C5B}" type="slidenum">
              <a:rPr lang="en-GB" smtClean="0"/>
              <a:t>‹#›</a:t>
            </a:fld>
            <a:endParaRPr lang="en-GB"/>
          </a:p>
        </p:txBody>
      </p:sp>
    </p:spTree>
    <p:extLst>
      <p:ext uri="{BB962C8B-B14F-4D97-AF65-F5344CB8AC3E}">
        <p14:creationId xmlns:p14="http://schemas.microsoft.com/office/powerpoint/2010/main" val="3564994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755AA-45E8-4D97-9104-16B09EACE4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2ED2FB-6B1B-4C3A-96A8-6D177C7BFF1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B61269-8F43-4735-B396-A86D2C41B358}"/>
              </a:ext>
            </a:extLst>
          </p:cNvPr>
          <p:cNvSpPr>
            <a:spLocks noGrp="1"/>
          </p:cNvSpPr>
          <p:nvPr>
            <p:ph type="dt" sz="half" idx="10"/>
          </p:nvPr>
        </p:nvSpPr>
        <p:spPr/>
        <p:txBody>
          <a:bodyPr/>
          <a:lstStyle/>
          <a:p>
            <a:fld id="{D0364899-5EB6-4945-A022-FFACBA110023}" type="datetimeFigureOut">
              <a:rPr lang="en-GB" smtClean="0"/>
              <a:t>06/09/2024</a:t>
            </a:fld>
            <a:endParaRPr lang="en-GB"/>
          </a:p>
        </p:txBody>
      </p:sp>
      <p:sp>
        <p:nvSpPr>
          <p:cNvPr id="5" name="Footer Placeholder 4">
            <a:extLst>
              <a:ext uri="{FF2B5EF4-FFF2-40B4-BE49-F238E27FC236}">
                <a16:creationId xmlns:a16="http://schemas.microsoft.com/office/drawing/2014/main" id="{75388698-4C6F-4251-A8F0-C8634F189C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60E6F1-A5D0-4C2D-B6F6-CCB2655BE627}"/>
              </a:ext>
            </a:extLst>
          </p:cNvPr>
          <p:cNvSpPr>
            <a:spLocks noGrp="1"/>
          </p:cNvSpPr>
          <p:nvPr>
            <p:ph type="sldNum" sz="quarter" idx="12"/>
          </p:nvPr>
        </p:nvSpPr>
        <p:spPr/>
        <p:txBody>
          <a:bodyPr/>
          <a:lstStyle/>
          <a:p>
            <a:fld id="{51503CEF-074B-445E-878F-51B156047C5B}" type="slidenum">
              <a:rPr lang="en-GB" smtClean="0"/>
              <a:t>‹#›</a:t>
            </a:fld>
            <a:endParaRPr lang="en-GB"/>
          </a:p>
        </p:txBody>
      </p:sp>
    </p:spTree>
    <p:extLst>
      <p:ext uri="{BB962C8B-B14F-4D97-AF65-F5344CB8AC3E}">
        <p14:creationId xmlns:p14="http://schemas.microsoft.com/office/powerpoint/2010/main" val="3735798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826288-1E1B-4153-880B-68EAFCE02F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241966-2C2A-4467-8E88-65C1F3A2C26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12EFBA-9442-4D2C-9077-279DF9423764}"/>
              </a:ext>
            </a:extLst>
          </p:cNvPr>
          <p:cNvSpPr>
            <a:spLocks noGrp="1"/>
          </p:cNvSpPr>
          <p:nvPr>
            <p:ph type="dt" sz="half" idx="10"/>
          </p:nvPr>
        </p:nvSpPr>
        <p:spPr/>
        <p:txBody>
          <a:bodyPr/>
          <a:lstStyle/>
          <a:p>
            <a:fld id="{D0364899-5EB6-4945-A022-FFACBA110023}" type="datetimeFigureOut">
              <a:rPr lang="en-GB" smtClean="0"/>
              <a:t>06/09/2024</a:t>
            </a:fld>
            <a:endParaRPr lang="en-GB"/>
          </a:p>
        </p:txBody>
      </p:sp>
      <p:sp>
        <p:nvSpPr>
          <p:cNvPr id="5" name="Footer Placeholder 4">
            <a:extLst>
              <a:ext uri="{FF2B5EF4-FFF2-40B4-BE49-F238E27FC236}">
                <a16:creationId xmlns:a16="http://schemas.microsoft.com/office/drawing/2014/main" id="{EB4359AE-8D31-4EBA-BE16-35ADFF0F1C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79CC81-693B-4D1B-BDE5-1FDB6DD094E7}"/>
              </a:ext>
            </a:extLst>
          </p:cNvPr>
          <p:cNvSpPr>
            <a:spLocks noGrp="1"/>
          </p:cNvSpPr>
          <p:nvPr>
            <p:ph type="sldNum" sz="quarter" idx="12"/>
          </p:nvPr>
        </p:nvSpPr>
        <p:spPr/>
        <p:txBody>
          <a:bodyPr/>
          <a:lstStyle/>
          <a:p>
            <a:fld id="{51503CEF-074B-445E-878F-51B156047C5B}" type="slidenum">
              <a:rPr lang="en-GB" smtClean="0"/>
              <a:t>‹#›</a:t>
            </a:fld>
            <a:endParaRPr lang="en-GB"/>
          </a:p>
        </p:txBody>
      </p:sp>
    </p:spTree>
    <p:extLst>
      <p:ext uri="{BB962C8B-B14F-4D97-AF65-F5344CB8AC3E}">
        <p14:creationId xmlns:p14="http://schemas.microsoft.com/office/powerpoint/2010/main" val="4592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3816B-28BB-4165-80F5-B9AA6097B57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1B7B89-2FA6-4B0E-A0C0-94ABBB4409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F88161-9157-4D2A-9299-EC8CF6F88ACC}"/>
              </a:ext>
            </a:extLst>
          </p:cNvPr>
          <p:cNvSpPr>
            <a:spLocks noGrp="1"/>
          </p:cNvSpPr>
          <p:nvPr>
            <p:ph type="dt" sz="half" idx="10"/>
          </p:nvPr>
        </p:nvSpPr>
        <p:spPr/>
        <p:txBody>
          <a:bodyPr/>
          <a:lstStyle/>
          <a:p>
            <a:fld id="{D0364899-5EB6-4945-A022-FFACBA110023}" type="datetimeFigureOut">
              <a:rPr lang="en-GB" smtClean="0"/>
              <a:t>06/09/2024</a:t>
            </a:fld>
            <a:endParaRPr lang="en-GB"/>
          </a:p>
        </p:txBody>
      </p:sp>
      <p:sp>
        <p:nvSpPr>
          <p:cNvPr id="5" name="Footer Placeholder 4">
            <a:extLst>
              <a:ext uri="{FF2B5EF4-FFF2-40B4-BE49-F238E27FC236}">
                <a16:creationId xmlns:a16="http://schemas.microsoft.com/office/drawing/2014/main" id="{C2D2F1D4-8A71-4FCC-AF77-DDA33C58BA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CC6B68-CC44-4AA3-82C6-6C390AD9125D}"/>
              </a:ext>
            </a:extLst>
          </p:cNvPr>
          <p:cNvSpPr>
            <a:spLocks noGrp="1"/>
          </p:cNvSpPr>
          <p:nvPr>
            <p:ph type="sldNum" sz="quarter" idx="12"/>
          </p:nvPr>
        </p:nvSpPr>
        <p:spPr/>
        <p:txBody>
          <a:bodyPr/>
          <a:lstStyle/>
          <a:p>
            <a:fld id="{51503CEF-074B-445E-878F-51B156047C5B}" type="slidenum">
              <a:rPr lang="en-GB" smtClean="0"/>
              <a:t>‹#›</a:t>
            </a:fld>
            <a:endParaRPr lang="en-GB"/>
          </a:p>
        </p:txBody>
      </p:sp>
    </p:spTree>
    <p:extLst>
      <p:ext uri="{BB962C8B-B14F-4D97-AF65-F5344CB8AC3E}">
        <p14:creationId xmlns:p14="http://schemas.microsoft.com/office/powerpoint/2010/main" val="2324483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621D2-8EA6-4339-868E-BBF2520603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4A0EA6-EBCB-420D-9718-512BD1F14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B1D6439-03DA-49E5-A60B-3245B8C2BA26}"/>
              </a:ext>
            </a:extLst>
          </p:cNvPr>
          <p:cNvSpPr>
            <a:spLocks noGrp="1"/>
          </p:cNvSpPr>
          <p:nvPr>
            <p:ph type="dt" sz="half" idx="10"/>
          </p:nvPr>
        </p:nvSpPr>
        <p:spPr/>
        <p:txBody>
          <a:bodyPr/>
          <a:lstStyle/>
          <a:p>
            <a:fld id="{D0364899-5EB6-4945-A022-FFACBA110023}" type="datetimeFigureOut">
              <a:rPr lang="en-GB" smtClean="0"/>
              <a:t>06/09/2024</a:t>
            </a:fld>
            <a:endParaRPr lang="en-GB"/>
          </a:p>
        </p:txBody>
      </p:sp>
      <p:sp>
        <p:nvSpPr>
          <p:cNvPr id="5" name="Footer Placeholder 4">
            <a:extLst>
              <a:ext uri="{FF2B5EF4-FFF2-40B4-BE49-F238E27FC236}">
                <a16:creationId xmlns:a16="http://schemas.microsoft.com/office/drawing/2014/main" id="{1B0D7DA6-30C9-427C-BE9D-56C0F5644E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B51316-54C9-4E10-9F30-882757DF6602}"/>
              </a:ext>
            </a:extLst>
          </p:cNvPr>
          <p:cNvSpPr>
            <a:spLocks noGrp="1"/>
          </p:cNvSpPr>
          <p:nvPr>
            <p:ph type="sldNum" sz="quarter" idx="12"/>
          </p:nvPr>
        </p:nvSpPr>
        <p:spPr/>
        <p:txBody>
          <a:bodyPr/>
          <a:lstStyle/>
          <a:p>
            <a:fld id="{51503CEF-074B-445E-878F-51B156047C5B}" type="slidenum">
              <a:rPr lang="en-GB" smtClean="0"/>
              <a:t>‹#›</a:t>
            </a:fld>
            <a:endParaRPr lang="en-GB"/>
          </a:p>
        </p:txBody>
      </p:sp>
    </p:spTree>
    <p:extLst>
      <p:ext uri="{BB962C8B-B14F-4D97-AF65-F5344CB8AC3E}">
        <p14:creationId xmlns:p14="http://schemas.microsoft.com/office/powerpoint/2010/main" val="2496613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C5843-1F7F-45D9-A8A5-778FCB750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036A01-5CDD-4AAA-B654-B926CD61031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44EDAC2-E156-46B9-8671-2ABB401CFE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D22CFB1-84AE-4E7F-8BF5-59B2E6A8841C}"/>
              </a:ext>
            </a:extLst>
          </p:cNvPr>
          <p:cNvSpPr>
            <a:spLocks noGrp="1"/>
          </p:cNvSpPr>
          <p:nvPr>
            <p:ph type="dt" sz="half" idx="10"/>
          </p:nvPr>
        </p:nvSpPr>
        <p:spPr/>
        <p:txBody>
          <a:bodyPr/>
          <a:lstStyle/>
          <a:p>
            <a:fld id="{D0364899-5EB6-4945-A022-FFACBA110023}" type="datetimeFigureOut">
              <a:rPr lang="en-GB" smtClean="0"/>
              <a:t>06/09/2024</a:t>
            </a:fld>
            <a:endParaRPr lang="en-GB"/>
          </a:p>
        </p:txBody>
      </p:sp>
      <p:sp>
        <p:nvSpPr>
          <p:cNvPr id="6" name="Footer Placeholder 5">
            <a:extLst>
              <a:ext uri="{FF2B5EF4-FFF2-40B4-BE49-F238E27FC236}">
                <a16:creationId xmlns:a16="http://schemas.microsoft.com/office/drawing/2014/main" id="{FF5CC480-567E-4D89-9F73-046CD9762D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4BE59B-4528-45FE-98C5-65FCBE98679C}"/>
              </a:ext>
            </a:extLst>
          </p:cNvPr>
          <p:cNvSpPr>
            <a:spLocks noGrp="1"/>
          </p:cNvSpPr>
          <p:nvPr>
            <p:ph type="sldNum" sz="quarter" idx="12"/>
          </p:nvPr>
        </p:nvSpPr>
        <p:spPr/>
        <p:txBody>
          <a:bodyPr/>
          <a:lstStyle/>
          <a:p>
            <a:fld id="{51503CEF-074B-445E-878F-51B156047C5B}" type="slidenum">
              <a:rPr lang="en-GB" smtClean="0"/>
              <a:t>‹#›</a:t>
            </a:fld>
            <a:endParaRPr lang="en-GB"/>
          </a:p>
        </p:txBody>
      </p:sp>
    </p:spTree>
    <p:extLst>
      <p:ext uri="{BB962C8B-B14F-4D97-AF65-F5344CB8AC3E}">
        <p14:creationId xmlns:p14="http://schemas.microsoft.com/office/powerpoint/2010/main" val="2067337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AA796-A108-4F9A-B1CA-EF8B97329D3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B70061-925C-4697-953B-5892C71455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211B2B4-0700-4739-A88C-05A13D16122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C7DA391-CC6E-4EF0-93FA-FDB670F9FC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FC5CD9D-EFE5-4152-B615-214B7C9F9A8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DE9962-9592-4C22-9743-95B0233D3180}"/>
              </a:ext>
            </a:extLst>
          </p:cNvPr>
          <p:cNvSpPr>
            <a:spLocks noGrp="1"/>
          </p:cNvSpPr>
          <p:nvPr>
            <p:ph type="dt" sz="half" idx="10"/>
          </p:nvPr>
        </p:nvSpPr>
        <p:spPr/>
        <p:txBody>
          <a:bodyPr/>
          <a:lstStyle/>
          <a:p>
            <a:fld id="{D0364899-5EB6-4945-A022-FFACBA110023}" type="datetimeFigureOut">
              <a:rPr lang="en-GB" smtClean="0"/>
              <a:t>06/09/2024</a:t>
            </a:fld>
            <a:endParaRPr lang="en-GB"/>
          </a:p>
        </p:txBody>
      </p:sp>
      <p:sp>
        <p:nvSpPr>
          <p:cNvPr id="8" name="Footer Placeholder 7">
            <a:extLst>
              <a:ext uri="{FF2B5EF4-FFF2-40B4-BE49-F238E27FC236}">
                <a16:creationId xmlns:a16="http://schemas.microsoft.com/office/drawing/2014/main" id="{8A3C3E62-5521-4F7F-B59E-3304E9A9ED0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6809EAE-30C0-4655-8141-3FC55D33652A}"/>
              </a:ext>
            </a:extLst>
          </p:cNvPr>
          <p:cNvSpPr>
            <a:spLocks noGrp="1"/>
          </p:cNvSpPr>
          <p:nvPr>
            <p:ph type="sldNum" sz="quarter" idx="12"/>
          </p:nvPr>
        </p:nvSpPr>
        <p:spPr/>
        <p:txBody>
          <a:bodyPr/>
          <a:lstStyle/>
          <a:p>
            <a:fld id="{51503CEF-074B-445E-878F-51B156047C5B}" type="slidenum">
              <a:rPr lang="en-GB" smtClean="0"/>
              <a:t>‹#›</a:t>
            </a:fld>
            <a:endParaRPr lang="en-GB"/>
          </a:p>
        </p:txBody>
      </p:sp>
    </p:spTree>
    <p:extLst>
      <p:ext uri="{BB962C8B-B14F-4D97-AF65-F5344CB8AC3E}">
        <p14:creationId xmlns:p14="http://schemas.microsoft.com/office/powerpoint/2010/main" val="2054347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1C21-B617-4C1E-B941-8670C9ECBDC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21F89E0-CE60-442D-94C2-A28D6F541238}"/>
              </a:ext>
            </a:extLst>
          </p:cNvPr>
          <p:cNvSpPr>
            <a:spLocks noGrp="1"/>
          </p:cNvSpPr>
          <p:nvPr>
            <p:ph type="dt" sz="half" idx="10"/>
          </p:nvPr>
        </p:nvSpPr>
        <p:spPr/>
        <p:txBody>
          <a:bodyPr/>
          <a:lstStyle/>
          <a:p>
            <a:fld id="{D0364899-5EB6-4945-A022-FFACBA110023}" type="datetimeFigureOut">
              <a:rPr lang="en-GB" smtClean="0"/>
              <a:t>06/09/2024</a:t>
            </a:fld>
            <a:endParaRPr lang="en-GB"/>
          </a:p>
        </p:txBody>
      </p:sp>
      <p:sp>
        <p:nvSpPr>
          <p:cNvPr id="4" name="Footer Placeholder 3">
            <a:extLst>
              <a:ext uri="{FF2B5EF4-FFF2-40B4-BE49-F238E27FC236}">
                <a16:creationId xmlns:a16="http://schemas.microsoft.com/office/drawing/2014/main" id="{8F636C08-3098-45C4-BF67-DE7F48C87DB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11AA3AA-A506-4484-B2D4-6CA7DFD5C4B7}"/>
              </a:ext>
            </a:extLst>
          </p:cNvPr>
          <p:cNvSpPr>
            <a:spLocks noGrp="1"/>
          </p:cNvSpPr>
          <p:nvPr>
            <p:ph type="sldNum" sz="quarter" idx="12"/>
          </p:nvPr>
        </p:nvSpPr>
        <p:spPr/>
        <p:txBody>
          <a:bodyPr/>
          <a:lstStyle/>
          <a:p>
            <a:fld id="{51503CEF-074B-445E-878F-51B156047C5B}" type="slidenum">
              <a:rPr lang="en-GB" smtClean="0"/>
              <a:t>‹#›</a:t>
            </a:fld>
            <a:endParaRPr lang="en-GB"/>
          </a:p>
        </p:txBody>
      </p:sp>
    </p:spTree>
    <p:extLst>
      <p:ext uri="{BB962C8B-B14F-4D97-AF65-F5344CB8AC3E}">
        <p14:creationId xmlns:p14="http://schemas.microsoft.com/office/powerpoint/2010/main" val="829646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DDB97F-B93F-4C80-8B09-48549DA92403}"/>
              </a:ext>
            </a:extLst>
          </p:cNvPr>
          <p:cNvSpPr>
            <a:spLocks noGrp="1"/>
          </p:cNvSpPr>
          <p:nvPr>
            <p:ph type="dt" sz="half" idx="10"/>
          </p:nvPr>
        </p:nvSpPr>
        <p:spPr/>
        <p:txBody>
          <a:bodyPr/>
          <a:lstStyle/>
          <a:p>
            <a:fld id="{D0364899-5EB6-4945-A022-FFACBA110023}" type="datetimeFigureOut">
              <a:rPr lang="en-GB" smtClean="0"/>
              <a:t>06/09/2024</a:t>
            </a:fld>
            <a:endParaRPr lang="en-GB"/>
          </a:p>
        </p:txBody>
      </p:sp>
      <p:sp>
        <p:nvSpPr>
          <p:cNvPr id="3" name="Footer Placeholder 2">
            <a:extLst>
              <a:ext uri="{FF2B5EF4-FFF2-40B4-BE49-F238E27FC236}">
                <a16:creationId xmlns:a16="http://schemas.microsoft.com/office/drawing/2014/main" id="{A2E91CD8-08A9-43EB-B1D7-82E9D0B67E9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CCEBDC8-CDA9-405E-96AD-0C227870EB5C}"/>
              </a:ext>
            </a:extLst>
          </p:cNvPr>
          <p:cNvSpPr>
            <a:spLocks noGrp="1"/>
          </p:cNvSpPr>
          <p:nvPr>
            <p:ph type="sldNum" sz="quarter" idx="12"/>
          </p:nvPr>
        </p:nvSpPr>
        <p:spPr/>
        <p:txBody>
          <a:bodyPr/>
          <a:lstStyle/>
          <a:p>
            <a:fld id="{51503CEF-074B-445E-878F-51B156047C5B}" type="slidenum">
              <a:rPr lang="en-GB" smtClean="0"/>
              <a:t>‹#›</a:t>
            </a:fld>
            <a:endParaRPr lang="en-GB"/>
          </a:p>
        </p:txBody>
      </p:sp>
    </p:spTree>
    <p:extLst>
      <p:ext uri="{BB962C8B-B14F-4D97-AF65-F5344CB8AC3E}">
        <p14:creationId xmlns:p14="http://schemas.microsoft.com/office/powerpoint/2010/main" val="3199247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480EE-A57E-4F34-8B20-A3211F2199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A670A97-AB17-45D1-9479-969A07704C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D0A6668-34BC-4A98-85B5-294D4216D7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E037A72-B9BD-4880-BE20-B12D025FCF57}"/>
              </a:ext>
            </a:extLst>
          </p:cNvPr>
          <p:cNvSpPr>
            <a:spLocks noGrp="1"/>
          </p:cNvSpPr>
          <p:nvPr>
            <p:ph type="dt" sz="half" idx="10"/>
          </p:nvPr>
        </p:nvSpPr>
        <p:spPr/>
        <p:txBody>
          <a:bodyPr/>
          <a:lstStyle/>
          <a:p>
            <a:fld id="{D0364899-5EB6-4945-A022-FFACBA110023}" type="datetimeFigureOut">
              <a:rPr lang="en-GB" smtClean="0"/>
              <a:t>06/09/2024</a:t>
            </a:fld>
            <a:endParaRPr lang="en-GB"/>
          </a:p>
        </p:txBody>
      </p:sp>
      <p:sp>
        <p:nvSpPr>
          <p:cNvPr id="6" name="Footer Placeholder 5">
            <a:extLst>
              <a:ext uri="{FF2B5EF4-FFF2-40B4-BE49-F238E27FC236}">
                <a16:creationId xmlns:a16="http://schemas.microsoft.com/office/drawing/2014/main" id="{D206C0C0-CA6B-4583-893D-E03790B213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54FD5F-99C0-412A-8B85-51043C986E7A}"/>
              </a:ext>
            </a:extLst>
          </p:cNvPr>
          <p:cNvSpPr>
            <a:spLocks noGrp="1"/>
          </p:cNvSpPr>
          <p:nvPr>
            <p:ph type="sldNum" sz="quarter" idx="12"/>
          </p:nvPr>
        </p:nvSpPr>
        <p:spPr/>
        <p:txBody>
          <a:bodyPr/>
          <a:lstStyle/>
          <a:p>
            <a:fld id="{51503CEF-074B-445E-878F-51B156047C5B}" type="slidenum">
              <a:rPr lang="en-GB" smtClean="0"/>
              <a:t>‹#›</a:t>
            </a:fld>
            <a:endParaRPr lang="en-GB"/>
          </a:p>
        </p:txBody>
      </p:sp>
    </p:spTree>
    <p:extLst>
      <p:ext uri="{BB962C8B-B14F-4D97-AF65-F5344CB8AC3E}">
        <p14:creationId xmlns:p14="http://schemas.microsoft.com/office/powerpoint/2010/main" val="3465897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ACF12-7C1E-43B4-8757-5A56553B7F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CF9EDB-D93D-498D-A7E7-183E50BB95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BA686A7-04B9-47E9-B431-342EA72BDC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B33054-543C-4D04-8A6E-96BC5F719578}"/>
              </a:ext>
            </a:extLst>
          </p:cNvPr>
          <p:cNvSpPr>
            <a:spLocks noGrp="1"/>
          </p:cNvSpPr>
          <p:nvPr>
            <p:ph type="dt" sz="half" idx="10"/>
          </p:nvPr>
        </p:nvSpPr>
        <p:spPr/>
        <p:txBody>
          <a:bodyPr/>
          <a:lstStyle/>
          <a:p>
            <a:fld id="{D0364899-5EB6-4945-A022-FFACBA110023}" type="datetimeFigureOut">
              <a:rPr lang="en-GB" smtClean="0"/>
              <a:t>06/09/2024</a:t>
            </a:fld>
            <a:endParaRPr lang="en-GB"/>
          </a:p>
        </p:txBody>
      </p:sp>
      <p:sp>
        <p:nvSpPr>
          <p:cNvPr id="6" name="Footer Placeholder 5">
            <a:extLst>
              <a:ext uri="{FF2B5EF4-FFF2-40B4-BE49-F238E27FC236}">
                <a16:creationId xmlns:a16="http://schemas.microsoft.com/office/drawing/2014/main" id="{E54364EA-6DEF-4188-9B44-4F95930658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02B75E-A562-4B5D-B83E-80C8442FC41B}"/>
              </a:ext>
            </a:extLst>
          </p:cNvPr>
          <p:cNvSpPr>
            <a:spLocks noGrp="1"/>
          </p:cNvSpPr>
          <p:nvPr>
            <p:ph type="sldNum" sz="quarter" idx="12"/>
          </p:nvPr>
        </p:nvSpPr>
        <p:spPr/>
        <p:txBody>
          <a:bodyPr/>
          <a:lstStyle/>
          <a:p>
            <a:fld id="{51503CEF-074B-445E-878F-51B156047C5B}" type="slidenum">
              <a:rPr lang="en-GB" smtClean="0"/>
              <a:t>‹#›</a:t>
            </a:fld>
            <a:endParaRPr lang="en-GB"/>
          </a:p>
        </p:txBody>
      </p:sp>
    </p:spTree>
    <p:extLst>
      <p:ext uri="{BB962C8B-B14F-4D97-AF65-F5344CB8AC3E}">
        <p14:creationId xmlns:p14="http://schemas.microsoft.com/office/powerpoint/2010/main" val="24319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9E62A6-3D1B-4FD6-B1BE-ECB57199C8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EA1750-24BD-448E-81EE-2DD476142A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4A8E00-A328-4129-88C0-BFF7AD5780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64899-5EB6-4945-A022-FFACBA110023}" type="datetimeFigureOut">
              <a:rPr lang="en-GB" smtClean="0"/>
              <a:t>06/09/2024</a:t>
            </a:fld>
            <a:endParaRPr lang="en-GB"/>
          </a:p>
        </p:txBody>
      </p:sp>
      <p:sp>
        <p:nvSpPr>
          <p:cNvPr id="5" name="Footer Placeholder 4">
            <a:extLst>
              <a:ext uri="{FF2B5EF4-FFF2-40B4-BE49-F238E27FC236}">
                <a16:creationId xmlns:a16="http://schemas.microsoft.com/office/drawing/2014/main" id="{1B0CC9F6-31F9-4EF8-A824-C7E1B81AEC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952CC2-36DB-469D-B233-142BB471EE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03CEF-074B-445E-878F-51B156047C5B}" type="slidenum">
              <a:rPr lang="en-GB" smtClean="0"/>
              <a:t>‹#›</a:t>
            </a:fld>
            <a:endParaRPr lang="en-GB"/>
          </a:p>
        </p:txBody>
      </p:sp>
    </p:spTree>
    <p:extLst>
      <p:ext uri="{BB962C8B-B14F-4D97-AF65-F5344CB8AC3E}">
        <p14:creationId xmlns:p14="http://schemas.microsoft.com/office/powerpoint/2010/main" val="777627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68AACF-6915-4778-98D2-A0CF90F569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D86074F4-71A7-4917-A786-5F8284651288}"/>
              </a:ext>
            </a:extLst>
          </p:cNvPr>
          <p:cNvSpPr/>
          <p:nvPr/>
        </p:nvSpPr>
        <p:spPr>
          <a:xfrm>
            <a:off x="5527148" y="2151727"/>
            <a:ext cx="5841892" cy="2554545"/>
          </a:xfrm>
          <a:prstGeom prst="rect">
            <a:avLst/>
          </a:prstGeom>
        </p:spPr>
        <p:txBody>
          <a:bodyPr wrap="square">
            <a:spAutoFit/>
          </a:bodyPr>
          <a:lstStyle/>
          <a:p>
            <a:pPr algn="r"/>
            <a:r>
              <a:rPr lang="en-GB" sz="4000" b="1" dirty="0">
                <a:solidFill>
                  <a:srgbClr val="6F2171"/>
                </a:solidFill>
                <a:latin typeface="Arial" panose="020B0604020202020204" pitchFamily="34" charset="0"/>
                <a:cs typeface="Arial" panose="020B0604020202020204" pitchFamily="34" charset="0"/>
              </a:rPr>
              <a:t>Trauma Informed Stoke-on-Trent and Staffordshire </a:t>
            </a:r>
          </a:p>
          <a:p>
            <a:pPr algn="r"/>
            <a:r>
              <a:rPr lang="en-GB" sz="4000" b="1" dirty="0">
                <a:solidFill>
                  <a:srgbClr val="6F2171"/>
                </a:solidFill>
                <a:latin typeface="Arial" panose="020B0604020202020204" pitchFamily="34" charset="0"/>
                <a:cs typeface="Arial" panose="020B0604020202020204" pitchFamily="34" charset="0"/>
              </a:rPr>
              <a:t>Maturity Matrix</a:t>
            </a:r>
          </a:p>
        </p:txBody>
      </p:sp>
      <p:grpSp>
        <p:nvGrpSpPr>
          <p:cNvPr id="13" name="Group 12">
            <a:extLst>
              <a:ext uri="{FF2B5EF4-FFF2-40B4-BE49-F238E27FC236}">
                <a16:creationId xmlns:a16="http://schemas.microsoft.com/office/drawing/2014/main" id="{85901828-09CD-4751-B811-6D2AEACF60DE}"/>
              </a:ext>
            </a:extLst>
          </p:cNvPr>
          <p:cNvGrpSpPr/>
          <p:nvPr/>
        </p:nvGrpSpPr>
        <p:grpSpPr>
          <a:xfrm>
            <a:off x="8448094" y="5874607"/>
            <a:ext cx="3048000" cy="658273"/>
            <a:chOff x="8448094" y="5874607"/>
            <a:chExt cx="3048000" cy="658273"/>
          </a:xfrm>
        </p:grpSpPr>
        <p:pic>
          <p:nvPicPr>
            <p:cNvPr id="10" name="Picture 9">
              <a:extLst>
                <a:ext uri="{FF2B5EF4-FFF2-40B4-BE49-F238E27FC236}">
                  <a16:creationId xmlns:a16="http://schemas.microsoft.com/office/drawing/2014/main" id="{7AD820C5-22C1-46AD-AF08-1DC52553E9C7}"/>
                </a:ext>
              </a:extLst>
            </p:cNvPr>
            <p:cNvPicPr>
              <a:picLocks noChangeAspect="1"/>
            </p:cNvPicPr>
            <p:nvPr/>
          </p:nvPicPr>
          <p:blipFill rotWithShape="1">
            <a:blip r:embed="rId3">
              <a:extLst>
                <a:ext uri="{28A0092B-C50C-407E-A947-70E740481C1C}">
                  <a14:useLocalDpi xmlns:a14="http://schemas.microsoft.com/office/drawing/2010/main" val="0"/>
                </a:ext>
              </a:extLst>
            </a:blip>
            <a:srcRect l="7123" t="34961" r="8829" b="26002"/>
            <a:stretch/>
          </p:blipFill>
          <p:spPr>
            <a:xfrm>
              <a:off x="8448094" y="5874607"/>
              <a:ext cx="1417266" cy="658273"/>
            </a:xfrm>
            <a:prstGeom prst="rect">
              <a:avLst/>
            </a:prstGeom>
          </p:spPr>
        </p:pic>
        <p:pic>
          <p:nvPicPr>
            <p:cNvPr id="12" name="Picture 11">
              <a:extLst>
                <a:ext uri="{FF2B5EF4-FFF2-40B4-BE49-F238E27FC236}">
                  <a16:creationId xmlns:a16="http://schemas.microsoft.com/office/drawing/2014/main" id="{5FDFEA52-51CA-4148-8D72-D4642FDEF284}"/>
                </a:ext>
              </a:extLst>
            </p:cNvPr>
            <p:cNvPicPr>
              <a:picLocks noChangeAspect="1"/>
            </p:cNvPicPr>
            <p:nvPr/>
          </p:nvPicPr>
          <p:blipFill rotWithShape="1">
            <a:blip r:embed="rId4">
              <a:extLst>
                <a:ext uri="{28A0092B-C50C-407E-A947-70E740481C1C}">
                  <a14:useLocalDpi xmlns:a14="http://schemas.microsoft.com/office/drawing/2010/main" val="0"/>
                </a:ext>
              </a:extLst>
            </a:blip>
            <a:srcRect t="35174" r="616" b="36241"/>
            <a:stretch/>
          </p:blipFill>
          <p:spPr>
            <a:xfrm>
              <a:off x="9997440" y="5928850"/>
              <a:ext cx="1498654" cy="431035"/>
            </a:xfrm>
            <a:prstGeom prst="rect">
              <a:avLst/>
            </a:prstGeom>
          </p:spPr>
        </p:pic>
      </p:grpSp>
    </p:spTree>
    <p:extLst>
      <p:ext uri="{BB962C8B-B14F-4D97-AF65-F5344CB8AC3E}">
        <p14:creationId xmlns:p14="http://schemas.microsoft.com/office/powerpoint/2010/main" val="1149485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5D50B3E-8057-48EF-9C64-A4EB00941CFE}"/>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8CD66A6-74BD-42D7-B7BF-36F35F2EA0C4}"/>
              </a:ext>
            </a:extLst>
          </p:cNvPr>
          <p:cNvSpPr txBox="1"/>
          <p:nvPr/>
        </p:nvSpPr>
        <p:spPr>
          <a:xfrm>
            <a:off x="660400" y="6228091"/>
            <a:ext cx="109728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Page 10</a:t>
            </a:r>
          </a:p>
        </p:txBody>
      </p:sp>
      <p:graphicFrame>
        <p:nvGraphicFramePr>
          <p:cNvPr id="6" name="Table 5">
            <a:extLst>
              <a:ext uri="{FF2B5EF4-FFF2-40B4-BE49-F238E27FC236}">
                <a16:creationId xmlns:a16="http://schemas.microsoft.com/office/drawing/2014/main" id="{2298BBA0-12B0-45B8-AAA4-1DD0196571C1}"/>
              </a:ext>
            </a:extLst>
          </p:cNvPr>
          <p:cNvGraphicFramePr>
            <a:graphicFrameLocks noGrp="1"/>
          </p:cNvGraphicFramePr>
          <p:nvPr>
            <p:extLst>
              <p:ext uri="{D42A27DB-BD31-4B8C-83A1-F6EECF244321}">
                <p14:modId xmlns:p14="http://schemas.microsoft.com/office/powerpoint/2010/main" val="97832154"/>
              </p:ext>
            </p:extLst>
          </p:nvPr>
        </p:nvGraphicFramePr>
        <p:xfrm>
          <a:off x="660399" y="360684"/>
          <a:ext cx="10835695" cy="5588000"/>
        </p:xfrm>
        <a:graphic>
          <a:graphicData uri="http://schemas.openxmlformats.org/drawingml/2006/table">
            <a:tbl>
              <a:tblPr firstRow="1" bandRow="1">
                <a:tableStyleId>{5C22544A-7EE6-4342-B048-85BDC9FD1C3A}</a:tableStyleId>
              </a:tblPr>
              <a:tblGrid>
                <a:gridCol w="2959128">
                  <a:extLst>
                    <a:ext uri="{9D8B030D-6E8A-4147-A177-3AD203B41FA5}">
                      <a16:colId xmlns:a16="http://schemas.microsoft.com/office/drawing/2014/main" val="1832973928"/>
                    </a:ext>
                  </a:extLst>
                </a:gridCol>
                <a:gridCol w="1175993">
                  <a:extLst>
                    <a:ext uri="{9D8B030D-6E8A-4147-A177-3AD203B41FA5}">
                      <a16:colId xmlns:a16="http://schemas.microsoft.com/office/drawing/2014/main" val="554000333"/>
                    </a:ext>
                  </a:extLst>
                </a:gridCol>
                <a:gridCol w="1422400">
                  <a:extLst>
                    <a:ext uri="{9D8B030D-6E8A-4147-A177-3AD203B41FA5}">
                      <a16:colId xmlns:a16="http://schemas.microsoft.com/office/drawing/2014/main" val="79631457"/>
                    </a:ext>
                  </a:extLst>
                </a:gridCol>
                <a:gridCol w="1496087">
                  <a:extLst>
                    <a:ext uri="{9D8B030D-6E8A-4147-A177-3AD203B41FA5}">
                      <a16:colId xmlns:a16="http://schemas.microsoft.com/office/drawing/2014/main" val="1210764688"/>
                    </a:ext>
                  </a:extLst>
                </a:gridCol>
                <a:gridCol w="3782087">
                  <a:extLst>
                    <a:ext uri="{9D8B030D-6E8A-4147-A177-3AD203B41FA5}">
                      <a16:colId xmlns:a16="http://schemas.microsoft.com/office/drawing/2014/main" val="4002564380"/>
                    </a:ext>
                  </a:extLst>
                </a:gridCol>
              </a:tblGrid>
              <a:tr h="428678">
                <a:tc>
                  <a:txBody>
                    <a:bodyPr/>
                    <a:lstStyle/>
                    <a:p>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solidFill>
                            <a:srgbClr val="FFFFFF"/>
                          </a:solidFill>
                          <a:latin typeface="Arial" panose="020B0604020202020204" pitchFamily="34" charset="0"/>
                          <a:cs typeface="Arial" panose="020B0604020202020204" pitchFamily="34" charset="0"/>
                        </a:rPr>
                        <a:t>Not in place currently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latin typeface="Arial" panose="020B0604020202020204" pitchFamily="34" charset="0"/>
                          <a:cs typeface="Arial" panose="020B0604020202020204" pitchFamily="34" charset="0"/>
                        </a:rPr>
                        <a:t>Existing work needs embedding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latin typeface="Arial" panose="020B0604020202020204" pitchFamily="34" charset="0"/>
                          <a:cs typeface="Arial" panose="020B0604020202020204" pitchFamily="34" charset="0"/>
                        </a:rPr>
                        <a:t>Embedded with evidence to show impact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latin typeface="Arial" panose="020B0604020202020204" pitchFamily="34" charset="0"/>
                          <a:cs typeface="Arial" panose="020B0604020202020204" pitchFamily="34" charset="0"/>
                        </a:rPr>
                        <a:t>Notes</a:t>
                      </a:r>
                      <a:endParaRPr lang="en-GB"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extLst>
                  <a:ext uri="{0D108BD9-81ED-4DB2-BD59-A6C34878D82A}">
                    <a16:rowId xmlns:a16="http://schemas.microsoft.com/office/drawing/2014/main" val="54154832"/>
                  </a:ext>
                </a:extLst>
              </a:tr>
              <a:tr h="1251073">
                <a:tc>
                  <a:txBody>
                    <a:bodyPr/>
                    <a:lstStyle/>
                    <a:p>
                      <a:r>
                        <a:rPr lang="en-GB" sz="1200" b="0" i="0" kern="1200" dirty="0">
                          <a:solidFill>
                            <a:schemeClr val="dk1"/>
                          </a:solidFill>
                          <a:effectLst/>
                          <a:latin typeface="Arial" panose="020B0604020202020204" pitchFamily="34" charset="0"/>
                          <a:ea typeface="+mn-ea"/>
                          <a:cs typeface="Arial" panose="020B0604020202020204" pitchFamily="34" charset="0"/>
                        </a:rPr>
                        <a:t>We regularly review how we share information with service users and staff to ensure openness, honesty, and transparency. We value the importance of equity as a service ensuring we minimise any potential barriers staff or service users may encounter.</a:t>
                      </a:r>
                      <a:endParaRPr lang="en-GB" sz="1200" kern="1200" dirty="0">
                        <a:solidFill>
                          <a:schemeClr val="dk1"/>
                        </a:solidFill>
                        <a:effectLst/>
                        <a:latin typeface="Arial" panose="020B0604020202020204" pitchFamily="34" charset="0"/>
                        <a:ea typeface="+mn-ea"/>
                        <a:cs typeface="Arial" panose="020B0604020202020204" pitchFamily="34" charset="0"/>
                      </a:endParaRPr>
                    </a:p>
                    <a:p>
                      <a:r>
                        <a:rPr lang="en-GB" sz="1200" b="0" i="0" kern="1200" dirty="0">
                          <a:solidFill>
                            <a:schemeClr val="dk1"/>
                          </a:solidFill>
                          <a:effectLst/>
                          <a:latin typeface="Arial" panose="020B0604020202020204" pitchFamily="34" charset="0"/>
                          <a:ea typeface="+mn-ea"/>
                          <a:cs typeface="Arial" panose="020B0604020202020204" pitchFamily="34" charset="0"/>
                        </a:rPr>
                        <a:t>(What does good look like? We offer flexibility with appointment times, we make adjustments depending on the needs of our service users, for example arranging for an interpreter to be present, we explain to children the purpose of a meeting and what will be covered during this).</a:t>
                      </a:r>
                      <a:endParaRPr lang="en-GB" sz="1200"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extLst>
                  <a:ext uri="{0D108BD9-81ED-4DB2-BD59-A6C34878D82A}">
                    <a16:rowId xmlns:a16="http://schemas.microsoft.com/office/drawing/2014/main" val="1113068105"/>
                  </a:ext>
                </a:extLst>
              </a:tr>
              <a:tr h="1056640">
                <a:tc>
                  <a:txBody>
                    <a:bodyPr/>
                    <a:lstStyle/>
                    <a:p>
                      <a:r>
                        <a:rPr lang="en-GB" sz="1200" b="0" i="0" kern="1200" dirty="0">
                          <a:solidFill>
                            <a:schemeClr val="dk1"/>
                          </a:solidFill>
                          <a:effectLst/>
                          <a:latin typeface="Arial" panose="020B0604020202020204" pitchFamily="34" charset="0"/>
                          <a:ea typeface="+mn-ea"/>
                          <a:cs typeface="Arial" panose="020B0604020202020204" pitchFamily="34" charset="0"/>
                        </a:rPr>
                        <a:t>As a service, we demonstrate empathy and kindness towards service users and embody the phrase ‘nothing about me without me,” acknowledging that service users are the experts in their journey.</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8612690"/>
                  </a:ext>
                </a:extLst>
              </a:tr>
              <a:tr h="1056640">
                <a:tc>
                  <a:txBody>
                    <a:bodyPr/>
                    <a:lstStyle/>
                    <a:p>
                      <a:r>
                        <a:rPr lang="en-GB" sz="1200" b="0" i="0" kern="1200" dirty="0">
                          <a:solidFill>
                            <a:schemeClr val="dk1"/>
                          </a:solidFill>
                          <a:effectLst/>
                          <a:latin typeface="Arial" panose="020B0604020202020204" pitchFamily="34" charset="0"/>
                          <a:ea typeface="+mn-ea"/>
                          <a:cs typeface="Arial" panose="020B0604020202020204" pitchFamily="34" charset="0"/>
                        </a:rPr>
                        <a:t>Service users can expect that the organisation and staff explain what they are doing and why, and that the organisation and staff do what they say they will do.</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extLst>
                  <a:ext uri="{0D108BD9-81ED-4DB2-BD59-A6C34878D82A}">
                    <a16:rowId xmlns:a16="http://schemas.microsoft.com/office/drawing/2014/main" val="4106365874"/>
                  </a:ext>
                </a:extLst>
              </a:tr>
            </a:tbl>
          </a:graphicData>
        </a:graphic>
      </p:graphicFrame>
      <p:sp>
        <p:nvSpPr>
          <p:cNvPr id="7" name="TextBox 6">
            <a:extLst>
              <a:ext uri="{FF2B5EF4-FFF2-40B4-BE49-F238E27FC236}">
                <a16:creationId xmlns:a16="http://schemas.microsoft.com/office/drawing/2014/main" id="{654C96B3-149F-4D88-98F2-838155693033}"/>
              </a:ext>
            </a:extLst>
          </p:cNvPr>
          <p:cNvSpPr txBox="1"/>
          <p:nvPr/>
        </p:nvSpPr>
        <p:spPr>
          <a:xfrm>
            <a:off x="6177280" y="6228091"/>
            <a:ext cx="5354320" cy="369332"/>
          </a:xfrm>
          <a:prstGeom prst="rect">
            <a:avLst/>
          </a:prstGeom>
          <a:noFill/>
        </p:spPr>
        <p:txBody>
          <a:bodyPr wrap="square" rtlCol="0">
            <a:spAutoFit/>
          </a:bodyPr>
          <a:lstStyle/>
          <a:p>
            <a:pPr algn="r"/>
            <a:r>
              <a:rPr lang="en-GB" dirty="0">
                <a:latin typeface="Arial" panose="020B0604020202020204" pitchFamily="34" charset="0"/>
                <a:cs typeface="Arial" panose="020B0604020202020204" pitchFamily="34" charset="0"/>
              </a:rPr>
              <a:t>Trauma Informed Stoke-on-Trent and Staffordshire </a:t>
            </a:r>
          </a:p>
        </p:txBody>
      </p:sp>
    </p:spTree>
    <p:extLst>
      <p:ext uri="{BB962C8B-B14F-4D97-AF65-F5344CB8AC3E}">
        <p14:creationId xmlns:p14="http://schemas.microsoft.com/office/powerpoint/2010/main" val="3661120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54903-AEC9-4D91-BC65-9116421DF27D}"/>
              </a:ext>
            </a:extLst>
          </p:cNvPr>
          <p:cNvSpPr>
            <a:spLocks noGrp="1"/>
          </p:cNvSpPr>
          <p:nvPr>
            <p:ph type="title"/>
          </p:nvPr>
        </p:nvSpPr>
        <p:spPr/>
        <p:txBody>
          <a:bodyPr/>
          <a:lstStyle/>
          <a:p>
            <a:r>
              <a:rPr lang="en-GB" b="1" dirty="0">
                <a:solidFill>
                  <a:srgbClr val="6F2171"/>
                </a:solidFill>
                <a:latin typeface="Arial" panose="020B0604020202020204" pitchFamily="34" charset="0"/>
                <a:cs typeface="Arial" panose="020B0604020202020204" pitchFamily="34" charset="0"/>
              </a:rPr>
              <a:t>3. Peer Support </a:t>
            </a:r>
          </a:p>
        </p:txBody>
      </p:sp>
      <p:cxnSp>
        <p:nvCxnSpPr>
          <p:cNvPr id="5" name="Straight Connector 4">
            <a:extLst>
              <a:ext uri="{FF2B5EF4-FFF2-40B4-BE49-F238E27FC236}">
                <a16:creationId xmlns:a16="http://schemas.microsoft.com/office/drawing/2014/main" id="{65D50B3E-8057-48EF-9C64-A4EB00941CFE}"/>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8CD66A6-74BD-42D7-B7BF-36F35F2EA0C4}"/>
              </a:ext>
            </a:extLst>
          </p:cNvPr>
          <p:cNvSpPr txBox="1"/>
          <p:nvPr/>
        </p:nvSpPr>
        <p:spPr>
          <a:xfrm>
            <a:off x="660400" y="6228091"/>
            <a:ext cx="109728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Page 11</a:t>
            </a:r>
          </a:p>
        </p:txBody>
      </p:sp>
      <p:graphicFrame>
        <p:nvGraphicFramePr>
          <p:cNvPr id="4" name="Table 3">
            <a:extLst>
              <a:ext uri="{FF2B5EF4-FFF2-40B4-BE49-F238E27FC236}">
                <a16:creationId xmlns:a16="http://schemas.microsoft.com/office/drawing/2014/main" id="{E458F67D-B297-46D5-BFAD-6B0AB8C1C5E3}"/>
              </a:ext>
            </a:extLst>
          </p:cNvPr>
          <p:cNvGraphicFramePr>
            <a:graphicFrameLocks noGrp="1"/>
          </p:cNvGraphicFramePr>
          <p:nvPr>
            <p:extLst>
              <p:ext uri="{D42A27DB-BD31-4B8C-83A1-F6EECF244321}">
                <p14:modId xmlns:p14="http://schemas.microsoft.com/office/powerpoint/2010/main" val="3932815012"/>
              </p:ext>
            </p:extLst>
          </p:nvPr>
        </p:nvGraphicFramePr>
        <p:xfrm>
          <a:off x="660399" y="1781134"/>
          <a:ext cx="10835695" cy="3715421"/>
        </p:xfrm>
        <a:graphic>
          <a:graphicData uri="http://schemas.openxmlformats.org/drawingml/2006/table">
            <a:tbl>
              <a:tblPr firstRow="1" bandRow="1">
                <a:tableStyleId>{5C22544A-7EE6-4342-B048-85BDC9FD1C3A}</a:tableStyleId>
              </a:tblPr>
              <a:tblGrid>
                <a:gridCol w="2661921">
                  <a:extLst>
                    <a:ext uri="{9D8B030D-6E8A-4147-A177-3AD203B41FA5}">
                      <a16:colId xmlns:a16="http://schemas.microsoft.com/office/drawing/2014/main" val="2276365863"/>
                    </a:ext>
                  </a:extLst>
                </a:gridCol>
                <a:gridCol w="1178560">
                  <a:extLst>
                    <a:ext uri="{9D8B030D-6E8A-4147-A177-3AD203B41FA5}">
                      <a16:colId xmlns:a16="http://schemas.microsoft.com/office/drawing/2014/main" val="2676991236"/>
                    </a:ext>
                  </a:extLst>
                </a:gridCol>
                <a:gridCol w="1711306">
                  <a:extLst>
                    <a:ext uri="{9D8B030D-6E8A-4147-A177-3AD203B41FA5}">
                      <a16:colId xmlns:a16="http://schemas.microsoft.com/office/drawing/2014/main" val="3661417934"/>
                    </a:ext>
                  </a:extLst>
                </a:gridCol>
                <a:gridCol w="1757680">
                  <a:extLst>
                    <a:ext uri="{9D8B030D-6E8A-4147-A177-3AD203B41FA5}">
                      <a16:colId xmlns:a16="http://schemas.microsoft.com/office/drawing/2014/main" val="866904797"/>
                    </a:ext>
                  </a:extLst>
                </a:gridCol>
                <a:gridCol w="3526228">
                  <a:extLst>
                    <a:ext uri="{9D8B030D-6E8A-4147-A177-3AD203B41FA5}">
                      <a16:colId xmlns:a16="http://schemas.microsoft.com/office/drawing/2014/main" val="4230314065"/>
                    </a:ext>
                  </a:extLst>
                </a:gridCol>
              </a:tblGrid>
              <a:tr h="796450">
                <a:tc>
                  <a:txBody>
                    <a:bodyPr/>
                    <a:lstStyle/>
                    <a:p>
                      <a:endParaRPr lang="en-GB" dirty="0">
                        <a:solidFill>
                          <a:srgbClr val="6F217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2171"/>
                    </a:solidFill>
                  </a:tcPr>
                </a:tc>
                <a:tc>
                  <a:txBody>
                    <a:bodyPr/>
                    <a:lstStyle/>
                    <a:p>
                      <a:pPr algn="ctr"/>
                      <a:r>
                        <a:rPr lang="en-GB" b="0" dirty="0">
                          <a:solidFill>
                            <a:schemeClr val="bg1"/>
                          </a:solidFill>
                          <a:latin typeface="Arial" panose="020B0604020202020204" pitchFamily="34" charset="0"/>
                          <a:cs typeface="Arial" panose="020B0604020202020204" pitchFamily="34" charset="0"/>
                        </a:rPr>
                        <a:t>Not in place currently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2171"/>
                    </a:solidFill>
                  </a:tcPr>
                </a:tc>
                <a:tc>
                  <a:txBody>
                    <a:bodyPr/>
                    <a:lstStyle/>
                    <a:p>
                      <a:pPr algn="ctr"/>
                      <a:r>
                        <a:rPr lang="en-GB" b="0" dirty="0">
                          <a:solidFill>
                            <a:schemeClr val="bg1"/>
                          </a:solidFill>
                          <a:latin typeface="Arial" panose="020B0604020202020204" pitchFamily="34" charset="0"/>
                          <a:cs typeface="Arial" panose="020B0604020202020204" pitchFamily="34" charset="0"/>
                        </a:rPr>
                        <a:t>Existing works needs embedding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2171"/>
                    </a:solidFill>
                  </a:tcPr>
                </a:tc>
                <a:tc>
                  <a:txBody>
                    <a:bodyPr/>
                    <a:lstStyle/>
                    <a:p>
                      <a:pPr algn="ctr"/>
                      <a:r>
                        <a:rPr lang="en-GB" b="0" dirty="0">
                          <a:solidFill>
                            <a:schemeClr val="bg1"/>
                          </a:solidFill>
                          <a:latin typeface="Arial" panose="020B0604020202020204" pitchFamily="34" charset="0"/>
                          <a:cs typeface="Arial" panose="020B0604020202020204" pitchFamily="34" charset="0"/>
                        </a:rPr>
                        <a:t>Embedded with evidence to show impact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2171"/>
                    </a:solidFill>
                  </a:tcPr>
                </a:tc>
                <a:tc>
                  <a:txBody>
                    <a:bodyPr/>
                    <a:lstStyle/>
                    <a:p>
                      <a:pPr algn="ctr"/>
                      <a:r>
                        <a:rPr lang="en-GB" b="0" dirty="0">
                          <a:solidFill>
                            <a:schemeClr val="bg1"/>
                          </a:solidFill>
                          <a:latin typeface="Arial" panose="020B0604020202020204" pitchFamily="34" charset="0"/>
                          <a:cs typeface="Arial" panose="020B0604020202020204" pitchFamily="34" charset="0"/>
                        </a:rPr>
                        <a:t>Notes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2171"/>
                    </a:solidFill>
                  </a:tcPr>
                </a:tc>
                <a:extLst>
                  <a:ext uri="{0D108BD9-81ED-4DB2-BD59-A6C34878D82A}">
                    <a16:rowId xmlns:a16="http://schemas.microsoft.com/office/drawing/2014/main" val="3954105096"/>
                  </a:ext>
                </a:extLst>
              </a:tr>
              <a:tr h="880781">
                <a:tc>
                  <a:txBody>
                    <a:bodyPr/>
                    <a:lstStyle/>
                    <a:p>
                      <a:r>
                        <a:rPr lang="en-GB" sz="1200" b="0" i="0" kern="1200" dirty="0">
                          <a:solidFill>
                            <a:schemeClr val="dk1"/>
                          </a:solidFill>
                          <a:effectLst/>
                          <a:latin typeface="Arial" panose="020B0604020202020204" pitchFamily="34" charset="0"/>
                          <a:ea typeface="+mn-ea"/>
                          <a:cs typeface="Arial" panose="020B0604020202020204" pitchFamily="34" charset="0"/>
                        </a:rPr>
                        <a:t>As an organisation we have a shared understanding built on respect and empowerment for all staff (paid and volunteers).</a:t>
                      </a:r>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extLst>
                  <a:ext uri="{0D108BD9-81ED-4DB2-BD59-A6C34878D82A}">
                    <a16:rowId xmlns:a16="http://schemas.microsoft.com/office/drawing/2014/main" val="3738704143"/>
                  </a:ext>
                </a:extLst>
              </a:tr>
              <a:tr h="796450">
                <a:tc>
                  <a:txBody>
                    <a:bodyPr/>
                    <a:lstStyle/>
                    <a:p>
                      <a:r>
                        <a:rPr lang="en-GB" sz="1200" b="0" i="0" kern="1200" dirty="0">
                          <a:solidFill>
                            <a:schemeClr val="dk1"/>
                          </a:solidFill>
                          <a:effectLst/>
                          <a:latin typeface="Arial" panose="020B0604020202020204" pitchFamily="34" charset="0"/>
                          <a:ea typeface="+mn-ea"/>
                          <a:cs typeface="Arial" panose="020B0604020202020204" pitchFamily="34" charset="0"/>
                        </a:rPr>
                        <a:t>As an organisation we value co-production and a shared understanding built on respect and empowerment for our service users. We regularly gather feedback from service users to shape services based on the individual needs of service users, recognising the unique experiences service users will have.</a:t>
                      </a:r>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59915341"/>
                  </a:ext>
                </a:extLst>
              </a:tr>
            </a:tbl>
          </a:graphicData>
        </a:graphic>
      </p:graphicFrame>
      <p:sp>
        <p:nvSpPr>
          <p:cNvPr id="7" name="TextBox 6">
            <a:extLst>
              <a:ext uri="{FF2B5EF4-FFF2-40B4-BE49-F238E27FC236}">
                <a16:creationId xmlns:a16="http://schemas.microsoft.com/office/drawing/2014/main" id="{2FAE564D-5BF3-4636-A409-0058C8007DF4}"/>
              </a:ext>
            </a:extLst>
          </p:cNvPr>
          <p:cNvSpPr txBox="1"/>
          <p:nvPr/>
        </p:nvSpPr>
        <p:spPr>
          <a:xfrm>
            <a:off x="6177280" y="6228091"/>
            <a:ext cx="5354320" cy="369332"/>
          </a:xfrm>
          <a:prstGeom prst="rect">
            <a:avLst/>
          </a:prstGeom>
          <a:noFill/>
        </p:spPr>
        <p:txBody>
          <a:bodyPr wrap="square" rtlCol="0">
            <a:spAutoFit/>
          </a:bodyPr>
          <a:lstStyle/>
          <a:p>
            <a:pPr algn="r"/>
            <a:r>
              <a:rPr lang="en-GB" dirty="0">
                <a:latin typeface="Arial" panose="020B0604020202020204" pitchFamily="34" charset="0"/>
                <a:cs typeface="Arial" panose="020B0604020202020204" pitchFamily="34" charset="0"/>
              </a:rPr>
              <a:t>Trauma Informed Stoke-on-Trent and Staffordshire </a:t>
            </a:r>
          </a:p>
        </p:txBody>
      </p:sp>
    </p:spTree>
    <p:extLst>
      <p:ext uri="{BB962C8B-B14F-4D97-AF65-F5344CB8AC3E}">
        <p14:creationId xmlns:p14="http://schemas.microsoft.com/office/powerpoint/2010/main" val="940257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5D50B3E-8057-48EF-9C64-A4EB00941CFE}"/>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8CD66A6-74BD-42D7-B7BF-36F35F2EA0C4}"/>
              </a:ext>
            </a:extLst>
          </p:cNvPr>
          <p:cNvSpPr txBox="1"/>
          <p:nvPr/>
        </p:nvSpPr>
        <p:spPr>
          <a:xfrm>
            <a:off x="660400" y="6228091"/>
            <a:ext cx="109728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Page 12</a:t>
            </a:r>
          </a:p>
        </p:txBody>
      </p:sp>
      <p:graphicFrame>
        <p:nvGraphicFramePr>
          <p:cNvPr id="6" name="Table 5">
            <a:extLst>
              <a:ext uri="{FF2B5EF4-FFF2-40B4-BE49-F238E27FC236}">
                <a16:creationId xmlns:a16="http://schemas.microsoft.com/office/drawing/2014/main" id="{2298BBA0-12B0-45B8-AAA4-1DD0196571C1}"/>
              </a:ext>
            </a:extLst>
          </p:cNvPr>
          <p:cNvGraphicFramePr>
            <a:graphicFrameLocks noGrp="1"/>
          </p:cNvGraphicFramePr>
          <p:nvPr>
            <p:extLst>
              <p:ext uri="{D42A27DB-BD31-4B8C-83A1-F6EECF244321}">
                <p14:modId xmlns:p14="http://schemas.microsoft.com/office/powerpoint/2010/main" val="681519139"/>
              </p:ext>
            </p:extLst>
          </p:nvPr>
        </p:nvGraphicFramePr>
        <p:xfrm>
          <a:off x="660399" y="360684"/>
          <a:ext cx="10835695" cy="4638036"/>
        </p:xfrm>
        <a:graphic>
          <a:graphicData uri="http://schemas.openxmlformats.org/drawingml/2006/table">
            <a:tbl>
              <a:tblPr firstRow="1" bandRow="1">
                <a:tableStyleId>{5C22544A-7EE6-4342-B048-85BDC9FD1C3A}</a:tableStyleId>
              </a:tblPr>
              <a:tblGrid>
                <a:gridCol w="2959128">
                  <a:extLst>
                    <a:ext uri="{9D8B030D-6E8A-4147-A177-3AD203B41FA5}">
                      <a16:colId xmlns:a16="http://schemas.microsoft.com/office/drawing/2014/main" val="1832973928"/>
                    </a:ext>
                  </a:extLst>
                </a:gridCol>
                <a:gridCol w="1175993">
                  <a:extLst>
                    <a:ext uri="{9D8B030D-6E8A-4147-A177-3AD203B41FA5}">
                      <a16:colId xmlns:a16="http://schemas.microsoft.com/office/drawing/2014/main" val="554000333"/>
                    </a:ext>
                  </a:extLst>
                </a:gridCol>
                <a:gridCol w="1422400">
                  <a:extLst>
                    <a:ext uri="{9D8B030D-6E8A-4147-A177-3AD203B41FA5}">
                      <a16:colId xmlns:a16="http://schemas.microsoft.com/office/drawing/2014/main" val="79631457"/>
                    </a:ext>
                  </a:extLst>
                </a:gridCol>
                <a:gridCol w="1496087">
                  <a:extLst>
                    <a:ext uri="{9D8B030D-6E8A-4147-A177-3AD203B41FA5}">
                      <a16:colId xmlns:a16="http://schemas.microsoft.com/office/drawing/2014/main" val="1210764688"/>
                    </a:ext>
                  </a:extLst>
                </a:gridCol>
                <a:gridCol w="3782087">
                  <a:extLst>
                    <a:ext uri="{9D8B030D-6E8A-4147-A177-3AD203B41FA5}">
                      <a16:colId xmlns:a16="http://schemas.microsoft.com/office/drawing/2014/main" val="4002564380"/>
                    </a:ext>
                  </a:extLst>
                </a:gridCol>
              </a:tblGrid>
              <a:tr h="428678">
                <a:tc>
                  <a:txBody>
                    <a:bodyPr/>
                    <a:lstStyle/>
                    <a:p>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solidFill>
                            <a:srgbClr val="FFFFFF"/>
                          </a:solidFill>
                          <a:latin typeface="Arial" panose="020B0604020202020204" pitchFamily="34" charset="0"/>
                          <a:cs typeface="Arial" panose="020B0604020202020204" pitchFamily="34" charset="0"/>
                        </a:rPr>
                        <a:t>Not in place currently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latin typeface="Arial" panose="020B0604020202020204" pitchFamily="34" charset="0"/>
                          <a:cs typeface="Arial" panose="020B0604020202020204" pitchFamily="34" charset="0"/>
                        </a:rPr>
                        <a:t>Existing work needs embedding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latin typeface="Arial" panose="020B0604020202020204" pitchFamily="34" charset="0"/>
                          <a:cs typeface="Arial" panose="020B0604020202020204" pitchFamily="34" charset="0"/>
                        </a:rPr>
                        <a:t>Embedded with evidence to show impact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latin typeface="Arial" panose="020B0604020202020204" pitchFamily="34" charset="0"/>
                          <a:cs typeface="Arial" panose="020B0604020202020204" pitchFamily="34" charset="0"/>
                        </a:rPr>
                        <a:t>Notes</a:t>
                      </a:r>
                      <a:endParaRPr lang="en-GB"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extLst>
                  <a:ext uri="{0D108BD9-81ED-4DB2-BD59-A6C34878D82A}">
                    <a16:rowId xmlns:a16="http://schemas.microsoft.com/office/drawing/2014/main" val="54154832"/>
                  </a:ext>
                </a:extLst>
              </a:tr>
              <a:tr h="1251073">
                <a:tc>
                  <a:txBody>
                    <a:bodyPr/>
                    <a:lstStyle/>
                    <a:p>
                      <a:r>
                        <a:rPr lang="en-GB" sz="1200" b="0" i="0" kern="1200" dirty="0">
                          <a:solidFill>
                            <a:schemeClr val="dk1"/>
                          </a:solidFill>
                          <a:effectLst/>
                          <a:latin typeface="Arial" panose="020B0604020202020204" pitchFamily="34" charset="0"/>
                          <a:ea typeface="+mn-ea"/>
                          <a:cs typeface="Arial" panose="020B0604020202020204" pitchFamily="34" charset="0"/>
                        </a:rPr>
                        <a:t>We regularly conduct interviews with participants and facilitators of peer support programs to understand their impact and to shape future service provision, including accessibility.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extLst>
                  <a:ext uri="{0D108BD9-81ED-4DB2-BD59-A6C34878D82A}">
                    <a16:rowId xmlns:a16="http://schemas.microsoft.com/office/drawing/2014/main" val="1113068105"/>
                  </a:ext>
                </a:extLst>
              </a:tr>
              <a:tr h="1192403">
                <a:tc>
                  <a:txBody>
                    <a:bodyPr/>
                    <a:lstStyle/>
                    <a:p>
                      <a:r>
                        <a:rPr lang="en-GB" sz="1200" b="0" i="0" kern="1200" dirty="0">
                          <a:solidFill>
                            <a:schemeClr val="dk1"/>
                          </a:solidFill>
                          <a:effectLst/>
                          <a:latin typeface="Arial" panose="020B0604020202020204" pitchFamily="34" charset="0"/>
                          <a:ea typeface="+mn-ea"/>
                          <a:cs typeface="Arial" panose="020B0604020202020204" pitchFamily="34" charset="0"/>
                        </a:rPr>
                        <a:t>As an organisation we provide training and supervision to peer supporters and advocate and support peer support programs and ensure resources are available to peer supporters.</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8612690"/>
                  </a:ext>
                </a:extLst>
              </a:tr>
              <a:tr h="1056640">
                <a:tc>
                  <a:txBody>
                    <a:bodyPr/>
                    <a:lstStyle/>
                    <a:p>
                      <a:r>
                        <a:rPr lang="en-GB" sz="1200" b="0" i="0" kern="1200" dirty="0">
                          <a:solidFill>
                            <a:schemeClr val="dk1"/>
                          </a:solidFill>
                          <a:effectLst/>
                          <a:latin typeface="Arial" panose="020B0604020202020204" pitchFamily="34" charset="0"/>
                          <a:ea typeface="+mn-ea"/>
                          <a:cs typeface="Arial" panose="020B0604020202020204" pitchFamily="34" charset="0"/>
                        </a:rPr>
                        <a:t>The value of staff and service user experience is recognised in overcoming challenges and improving the system by using formal and informal peer support and mutual self-help. (What does good look like? When we ask for feedback, we share our findings with staff and service users).</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extLst>
                  <a:ext uri="{0D108BD9-81ED-4DB2-BD59-A6C34878D82A}">
                    <a16:rowId xmlns:a16="http://schemas.microsoft.com/office/drawing/2014/main" val="4106365874"/>
                  </a:ext>
                </a:extLst>
              </a:tr>
            </a:tbl>
          </a:graphicData>
        </a:graphic>
      </p:graphicFrame>
      <p:sp>
        <p:nvSpPr>
          <p:cNvPr id="7" name="TextBox 6">
            <a:extLst>
              <a:ext uri="{FF2B5EF4-FFF2-40B4-BE49-F238E27FC236}">
                <a16:creationId xmlns:a16="http://schemas.microsoft.com/office/drawing/2014/main" id="{85F25709-AC90-4D6E-A0EB-E8A85E6335E2}"/>
              </a:ext>
            </a:extLst>
          </p:cNvPr>
          <p:cNvSpPr txBox="1"/>
          <p:nvPr/>
        </p:nvSpPr>
        <p:spPr>
          <a:xfrm>
            <a:off x="6177280" y="6228091"/>
            <a:ext cx="5354320" cy="369332"/>
          </a:xfrm>
          <a:prstGeom prst="rect">
            <a:avLst/>
          </a:prstGeom>
          <a:noFill/>
        </p:spPr>
        <p:txBody>
          <a:bodyPr wrap="square" rtlCol="0">
            <a:spAutoFit/>
          </a:bodyPr>
          <a:lstStyle/>
          <a:p>
            <a:pPr algn="r"/>
            <a:r>
              <a:rPr lang="en-GB" dirty="0">
                <a:latin typeface="Arial" panose="020B0604020202020204" pitchFamily="34" charset="0"/>
                <a:cs typeface="Arial" panose="020B0604020202020204" pitchFamily="34" charset="0"/>
              </a:rPr>
              <a:t>Trauma Informed Stoke-on-Trent and Staffordshire </a:t>
            </a:r>
          </a:p>
        </p:txBody>
      </p:sp>
    </p:spTree>
    <p:extLst>
      <p:ext uri="{BB962C8B-B14F-4D97-AF65-F5344CB8AC3E}">
        <p14:creationId xmlns:p14="http://schemas.microsoft.com/office/powerpoint/2010/main" val="2981004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54903-AEC9-4D91-BC65-9116421DF27D}"/>
              </a:ext>
            </a:extLst>
          </p:cNvPr>
          <p:cNvSpPr>
            <a:spLocks noGrp="1"/>
          </p:cNvSpPr>
          <p:nvPr>
            <p:ph type="title"/>
          </p:nvPr>
        </p:nvSpPr>
        <p:spPr/>
        <p:txBody>
          <a:bodyPr/>
          <a:lstStyle/>
          <a:p>
            <a:r>
              <a:rPr lang="en-GB" b="1" dirty="0">
                <a:solidFill>
                  <a:srgbClr val="6F2171"/>
                </a:solidFill>
                <a:latin typeface="Arial" panose="020B0604020202020204" pitchFamily="34" charset="0"/>
                <a:cs typeface="Arial" panose="020B0604020202020204" pitchFamily="34" charset="0"/>
              </a:rPr>
              <a:t>4. Collaboration and Mutuality </a:t>
            </a:r>
          </a:p>
        </p:txBody>
      </p:sp>
      <p:cxnSp>
        <p:nvCxnSpPr>
          <p:cNvPr id="5" name="Straight Connector 4">
            <a:extLst>
              <a:ext uri="{FF2B5EF4-FFF2-40B4-BE49-F238E27FC236}">
                <a16:creationId xmlns:a16="http://schemas.microsoft.com/office/drawing/2014/main" id="{65D50B3E-8057-48EF-9C64-A4EB00941CFE}"/>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8CD66A6-74BD-42D7-B7BF-36F35F2EA0C4}"/>
              </a:ext>
            </a:extLst>
          </p:cNvPr>
          <p:cNvSpPr txBox="1"/>
          <p:nvPr/>
        </p:nvSpPr>
        <p:spPr>
          <a:xfrm>
            <a:off x="660400" y="6228091"/>
            <a:ext cx="109728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Page 13</a:t>
            </a:r>
          </a:p>
        </p:txBody>
      </p:sp>
      <p:graphicFrame>
        <p:nvGraphicFramePr>
          <p:cNvPr id="4" name="Table 3">
            <a:extLst>
              <a:ext uri="{FF2B5EF4-FFF2-40B4-BE49-F238E27FC236}">
                <a16:creationId xmlns:a16="http://schemas.microsoft.com/office/drawing/2014/main" id="{E458F67D-B297-46D5-BFAD-6B0AB8C1C5E3}"/>
              </a:ext>
            </a:extLst>
          </p:cNvPr>
          <p:cNvGraphicFramePr>
            <a:graphicFrameLocks noGrp="1"/>
          </p:cNvGraphicFramePr>
          <p:nvPr>
            <p:extLst>
              <p:ext uri="{D42A27DB-BD31-4B8C-83A1-F6EECF244321}">
                <p14:modId xmlns:p14="http://schemas.microsoft.com/office/powerpoint/2010/main" val="396693523"/>
              </p:ext>
            </p:extLst>
          </p:nvPr>
        </p:nvGraphicFramePr>
        <p:xfrm>
          <a:off x="660399" y="1781134"/>
          <a:ext cx="10835695" cy="4023360"/>
        </p:xfrm>
        <a:graphic>
          <a:graphicData uri="http://schemas.openxmlformats.org/drawingml/2006/table">
            <a:tbl>
              <a:tblPr firstRow="1" bandRow="1">
                <a:tableStyleId>{5C22544A-7EE6-4342-B048-85BDC9FD1C3A}</a:tableStyleId>
              </a:tblPr>
              <a:tblGrid>
                <a:gridCol w="2661921">
                  <a:extLst>
                    <a:ext uri="{9D8B030D-6E8A-4147-A177-3AD203B41FA5}">
                      <a16:colId xmlns:a16="http://schemas.microsoft.com/office/drawing/2014/main" val="2276365863"/>
                    </a:ext>
                  </a:extLst>
                </a:gridCol>
                <a:gridCol w="1178560">
                  <a:extLst>
                    <a:ext uri="{9D8B030D-6E8A-4147-A177-3AD203B41FA5}">
                      <a16:colId xmlns:a16="http://schemas.microsoft.com/office/drawing/2014/main" val="2676991236"/>
                    </a:ext>
                  </a:extLst>
                </a:gridCol>
                <a:gridCol w="1711306">
                  <a:extLst>
                    <a:ext uri="{9D8B030D-6E8A-4147-A177-3AD203B41FA5}">
                      <a16:colId xmlns:a16="http://schemas.microsoft.com/office/drawing/2014/main" val="3661417934"/>
                    </a:ext>
                  </a:extLst>
                </a:gridCol>
                <a:gridCol w="1757680">
                  <a:extLst>
                    <a:ext uri="{9D8B030D-6E8A-4147-A177-3AD203B41FA5}">
                      <a16:colId xmlns:a16="http://schemas.microsoft.com/office/drawing/2014/main" val="866904797"/>
                    </a:ext>
                  </a:extLst>
                </a:gridCol>
                <a:gridCol w="3526228">
                  <a:extLst>
                    <a:ext uri="{9D8B030D-6E8A-4147-A177-3AD203B41FA5}">
                      <a16:colId xmlns:a16="http://schemas.microsoft.com/office/drawing/2014/main" val="4230314065"/>
                    </a:ext>
                  </a:extLst>
                </a:gridCol>
              </a:tblGrid>
              <a:tr h="796450">
                <a:tc>
                  <a:txBody>
                    <a:bodyPr/>
                    <a:lstStyle/>
                    <a:p>
                      <a:endParaRPr lang="en-GB" dirty="0">
                        <a:solidFill>
                          <a:srgbClr val="6F217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2171"/>
                    </a:solidFill>
                  </a:tcPr>
                </a:tc>
                <a:tc>
                  <a:txBody>
                    <a:bodyPr/>
                    <a:lstStyle/>
                    <a:p>
                      <a:pPr algn="ctr"/>
                      <a:r>
                        <a:rPr lang="en-GB" b="0" dirty="0">
                          <a:solidFill>
                            <a:schemeClr val="bg1"/>
                          </a:solidFill>
                          <a:latin typeface="Arial" panose="020B0604020202020204" pitchFamily="34" charset="0"/>
                          <a:cs typeface="Arial" panose="020B0604020202020204" pitchFamily="34" charset="0"/>
                        </a:rPr>
                        <a:t>Not in place currently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2171"/>
                    </a:solidFill>
                  </a:tcPr>
                </a:tc>
                <a:tc>
                  <a:txBody>
                    <a:bodyPr/>
                    <a:lstStyle/>
                    <a:p>
                      <a:pPr algn="ctr"/>
                      <a:r>
                        <a:rPr lang="en-GB" b="0" dirty="0">
                          <a:solidFill>
                            <a:schemeClr val="bg1"/>
                          </a:solidFill>
                          <a:latin typeface="Arial" panose="020B0604020202020204" pitchFamily="34" charset="0"/>
                          <a:cs typeface="Arial" panose="020B0604020202020204" pitchFamily="34" charset="0"/>
                        </a:rPr>
                        <a:t>Existing works needs embedding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2171"/>
                    </a:solidFill>
                  </a:tcPr>
                </a:tc>
                <a:tc>
                  <a:txBody>
                    <a:bodyPr/>
                    <a:lstStyle/>
                    <a:p>
                      <a:pPr algn="ctr"/>
                      <a:r>
                        <a:rPr lang="en-GB" b="0" dirty="0">
                          <a:solidFill>
                            <a:schemeClr val="bg1"/>
                          </a:solidFill>
                          <a:latin typeface="Arial" panose="020B0604020202020204" pitchFamily="34" charset="0"/>
                          <a:cs typeface="Arial" panose="020B0604020202020204" pitchFamily="34" charset="0"/>
                        </a:rPr>
                        <a:t>Embedded with evidence to show impact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2171"/>
                    </a:solidFill>
                  </a:tcPr>
                </a:tc>
                <a:tc>
                  <a:txBody>
                    <a:bodyPr/>
                    <a:lstStyle/>
                    <a:p>
                      <a:pPr algn="ctr"/>
                      <a:r>
                        <a:rPr lang="en-GB" b="0" dirty="0">
                          <a:solidFill>
                            <a:schemeClr val="bg1"/>
                          </a:solidFill>
                          <a:latin typeface="Arial" panose="020B0604020202020204" pitchFamily="34" charset="0"/>
                          <a:cs typeface="Arial" panose="020B0604020202020204" pitchFamily="34" charset="0"/>
                        </a:rPr>
                        <a:t>Notes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2171"/>
                    </a:solidFill>
                  </a:tcPr>
                </a:tc>
                <a:extLst>
                  <a:ext uri="{0D108BD9-81ED-4DB2-BD59-A6C34878D82A}">
                    <a16:rowId xmlns:a16="http://schemas.microsoft.com/office/drawing/2014/main" val="3954105096"/>
                  </a:ext>
                </a:extLst>
              </a:tr>
              <a:tr h="880781">
                <a:tc>
                  <a:txBody>
                    <a:bodyPr/>
                    <a:lstStyle/>
                    <a:p>
                      <a:r>
                        <a:rPr lang="en-GB" sz="1200" b="0" i="0" kern="1200" dirty="0">
                          <a:solidFill>
                            <a:schemeClr val="dk1"/>
                          </a:solidFill>
                          <a:effectLst/>
                          <a:latin typeface="Arial" panose="020B0604020202020204" pitchFamily="34" charset="0"/>
                          <a:ea typeface="+mn-ea"/>
                          <a:cs typeface="Arial" panose="020B0604020202020204" pitchFamily="34" charset="0"/>
                        </a:rPr>
                        <a:t>The value of staff and service user experience is recognised in overcoming challenges and improving the system, through asking service users and staff what they need and collaboratively considering how these needs can be met.</a:t>
                      </a:r>
                      <a:endParaRPr lang="en-GB"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extLst>
                  <a:ext uri="{0D108BD9-81ED-4DB2-BD59-A6C34878D82A}">
                    <a16:rowId xmlns:a16="http://schemas.microsoft.com/office/drawing/2014/main" val="3738704143"/>
                  </a:ext>
                </a:extLst>
              </a:tr>
              <a:tr h="796450">
                <a:tc>
                  <a:txBody>
                    <a:bodyPr/>
                    <a:lstStyle/>
                    <a:p>
                      <a:r>
                        <a:rPr lang="en-GB" sz="1200" b="0" i="0" kern="1200" dirty="0">
                          <a:solidFill>
                            <a:schemeClr val="dk1"/>
                          </a:solidFill>
                          <a:effectLst/>
                          <a:latin typeface="Arial" panose="020B0604020202020204" pitchFamily="34" charset="0"/>
                          <a:ea typeface="+mn-ea"/>
                          <a:cs typeface="Arial" panose="020B0604020202020204" pitchFamily="34" charset="0"/>
                        </a:rPr>
                        <a:t>As an organisation we actively involve service users in the delivery of the service.</a:t>
                      </a:r>
                      <a:endParaRPr lang="en-GB" sz="1200" kern="1200" dirty="0">
                        <a:solidFill>
                          <a:schemeClr val="dk1"/>
                        </a:solidFill>
                        <a:effectLst/>
                        <a:latin typeface="Arial" panose="020B0604020202020204" pitchFamily="34" charset="0"/>
                        <a:ea typeface="+mn-ea"/>
                        <a:cs typeface="Arial" panose="020B0604020202020204" pitchFamily="34" charset="0"/>
                      </a:endParaRPr>
                    </a:p>
                    <a:p>
                      <a:r>
                        <a:rPr lang="en-GB" sz="1200" b="0" i="0" kern="1200" dirty="0">
                          <a:solidFill>
                            <a:schemeClr val="dk1"/>
                          </a:solidFill>
                          <a:effectLst/>
                          <a:latin typeface="Arial" panose="020B0604020202020204" pitchFamily="34" charset="0"/>
                          <a:ea typeface="+mn-ea"/>
                          <a:cs typeface="Arial" panose="020B0604020202020204" pitchFamily="34" charset="0"/>
                        </a:rPr>
                        <a:t>Service users are supported by professionals that are trauma aware and have the skills to emotionally support the unique needs of each service user.</a:t>
                      </a:r>
                      <a:endParaRPr lang="en-GB" sz="1200"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59915341"/>
                  </a:ext>
                </a:extLst>
              </a:tr>
            </a:tbl>
          </a:graphicData>
        </a:graphic>
      </p:graphicFrame>
      <p:sp>
        <p:nvSpPr>
          <p:cNvPr id="7" name="TextBox 6">
            <a:extLst>
              <a:ext uri="{FF2B5EF4-FFF2-40B4-BE49-F238E27FC236}">
                <a16:creationId xmlns:a16="http://schemas.microsoft.com/office/drawing/2014/main" id="{EB783499-85B6-4012-AE9B-8117C4614B50}"/>
              </a:ext>
            </a:extLst>
          </p:cNvPr>
          <p:cNvSpPr txBox="1"/>
          <p:nvPr/>
        </p:nvSpPr>
        <p:spPr>
          <a:xfrm>
            <a:off x="6177280" y="6228091"/>
            <a:ext cx="5354320" cy="369332"/>
          </a:xfrm>
          <a:prstGeom prst="rect">
            <a:avLst/>
          </a:prstGeom>
          <a:noFill/>
        </p:spPr>
        <p:txBody>
          <a:bodyPr wrap="square" rtlCol="0">
            <a:spAutoFit/>
          </a:bodyPr>
          <a:lstStyle/>
          <a:p>
            <a:pPr algn="r"/>
            <a:r>
              <a:rPr lang="en-GB" dirty="0">
                <a:latin typeface="Arial" panose="020B0604020202020204" pitchFamily="34" charset="0"/>
                <a:cs typeface="Arial" panose="020B0604020202020204" pitchFamily="34" charset="0"/>
              </a:rPr>
              <a:t>Trauma Informed Stoke-on-Trent and Staffordshire </a:t>
            </a:r>
          </a:p>
        </p:txBody>
      </p:sp>
    </p:spTree>
    <p:extLst>
      <p:ext uri="{BB962C8B-B14F-4D97-AF65-F5344CB8AC3E}">
        <p14:creationId xmlns:p14="http://schemas.microsoft.com/office/powerpoint/2010/main" val="3683743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5D50B3E-8057-48EF-9C64-A4EB00941CFE}"/>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8CD66A6-74BD-42D7-B7BF-36F35F2EA0C4}"/>
              </a:ext>
            </a:extLst>
          </p:cNvPr>
          <p:cNvSpPr txBox="1"/>
          <p:nvPr/>
        </p:nvSpPr>
        <p:spPr>
          <a:xfrm>
            <a:off x="660400" y="6228091"/>
            <a:ext cx="109728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Page 14</a:t>
            </a:r>
          </a:p>
        </p:txBody>
      </p:sp>
      <p:graphicFrame>
        <p:nvGraphicFramePr>
          <p:cNvPr id="6" name="Table 5">
            <a:extLst>
              <a:ext uri="{FF2B5EF4-FFF2-40B4-BE49-F238E27FC236}">
                <a16:creationId xmlns:a16="http://schemas.microsoft.com/office/drawing/2014/main" id="{2298BBA0-12B0-45B8-AAA4-1DD0196571C1}"/>
              </a:ext>
            </a:extLst>
          </p:cNvPr>
          <p:cNvGraphicFramePr>
            <a:graphicFrameLocks noGrp="1"/>
          </p:cNvGraphicFramePr>
          <p:nvPr>
            <p:extLst>
              <p:ext uri="{D42A27DB-BD31-4B8C-83A1-F6EECF244321}">
                <p14:modId xmlns:p14="http://schemas.microsoft.com/office/powerpoint/2010/main" val="4286534353"/>
              </p:ext>
            </p:extLst>
          </p:nvPr>
        </p:nvGraphicFramePr>
        <p:xfrm>
          <a:off x="660399" y="360684"/>
          <a:ext cx="10835695" cy="5105396"/>
        </p:xfrm>
        <a:graphic>
          <a:graphicData uri="http://schemas.openxmlformats.org/drawingml/2006/table">
            <a:tbl>
              <a:tblPr firstRow="1" bandRow="1">
                <a:tableStyleId>{5C22544A-7EE6-4342-B048-85BDC9FD1C3A}</a:tableStyleId>
              </a:tblPr>
              <a:tblGrid>
                <a:gridCol w="2959128">
                  <a:extLst>
                    <a:ext uri="{9D8B030D-6E8A-4147-A177-3AD203B41FA5}">
                      <a16:colId xmlns:a16="http://schemas.microsoft.com/office/drawing/2014/main" val="1832973928"/>
                    </a:ext>
                  </a:extLst>
                </a:gridCol>
                <a:gridCol w="1175993">
                  <a:extLst>
                    <a:ext uri="{9D8B030D-6E8A-4147-A177-3AD203B41FA5}">
                      <a16:colId xmlns:a16="http://schemas.microsoft.com/office/drawing/2014/main" val="554000333"/>
                    </a:ext>
                  </a:extLst>
                </a:gridCol>
                <a:gridCol w="1422400">
                  <a:extLst>
                    <a:ext uri="{9D8B030D-6E8A-4147-A177-3AD203B41FA5}">
                      <a16:colId xmlns:a16="http://schemas.microsoft.com/office/drawing/2014/main" val="79631457"/>
                    </a:ext>
                  </a:extLst>
                </a:gridCol>
                <a:gridCol w="1496087">
                  <a:extLst>
                    <a:ext uri="{9D8B030D-6E8A-4147-A177-3AD203B41FA5}">
                      <a16:colId xmlns:a16="http://schemas.microsoft.com/office/drawing/2014/main" val="1210764688"/>
                    </a:ext>
                  </a:extLst>
                </a:gridCol>
                <a:gridCol w="3782087">
                  <a:extLst>
                    <a:ext uri="{9D8B030D-6E8A-4147-A177-3AD203B41FA5}">
                      <a16:colId xmlns:a16="http://schemas.microsoft.com/office/drawing/2014/main" val="4002564380"/>
                    </a:ext>
                  </a:extLst>
                </a:gridCol>
              </a:tblGrid>
              <a:tr h="428678">
                <a:tc>
                  <a:txBody>
                    <a:bodyPr/>
                    <a:lstStyle/>
                    <a:p>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solidFill>
                            <a:srgbClr val="FFFFFF"/>
                          </a:solidFill>
                          <a:latin typeface="Arial" panose="020B0604020202020204" pitchFamily="34" charset="0"/>
                          <a:cs typeface="Arial" panose="020B0604020202020204" pitchFamily="34" charset="0"/>
                        </a:rPr>
                        <a:t>Not in place currently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latin typeface="Arial" panose="020B0604020202020204" pitchFamily="34" charset="0"/>
                          <a:cs typeface="Arial" panose="020B0604020202020204" pitchFamily="34" charset="0"/>
                        </a:rPr>
                        <a:t>Existing work needs embedding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latin typeface="Arial" panose="020B0604020202020204" pitchFamily="34" charset="0"/>
                          <a:cs typeface="Arial" panose="020B0604020202020204" pitchFamily="34" charset="0"/>
                        </a:rPr>
                        <a:t>Embedded with evidence to show impact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latin typeface="Arial" panose="020B0604020202020204" pitchFamily="34" charset="0"/>
                          <a:cs typeface="Arial" panose="020B0604020202020204" pitchFamily="34" charset="0"/>
                        </a:rPr>
                        <a:t>Notes</a:t>
                      </a:r>
                      <a:endParaRPr lang="en-GB"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extLst>
                  <a:ext uri="{0D108BD9-81ED-4DB2-BD59-A6C34878D82A}">
                    <a16:rowId xmlns:a16="http://schemas.microsoft.com/office/drawing/2014/main" val="54154832"/>
                  </a:ext>
                </a:extLst>
              </a:tr>
              <a:tr h="1251073">
                <a:tc>
                  <a:txBody>
                    <a:bodyPr/>
                    <a:lstStyle/>
                    <a:p>
                      <a:r>
                        <a:rPr lang="en-GB" sz="1200" b="0" i="0" kern="1200" dirty="0">
                          <a:solidFill>
                            <a:schemeClr val="dk1"/>
                          </a:solidFill>
                          <a:effectLst/>
                          <a:latin typeface="Arial" panose="020B0604020202020204" pitchFamily="34" charset="0"/>
                          <a:ea typeface="+mn-ea"/>
                          <a:cs typeface="Arial" panose="020B0604020202020204" pitchFamily="34" charset="0"/>
                        </a:rPr>
                        <a:t>Staff have a sound understanding of trauma informed practices, acknowledging that service users who have experienced or are experiencing trauma may feel a lack of safety or control over the course of their life which may cause difficulties in developing trusting relationships.</a:t>
                      </a:r>
                      <a:endParaRPr lang="en-GB" sz="1000" b="0" i="0"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extLst>
                  <a:ext uri="{0D108BD9-81ED-4DB2-BD59-A6C34878D82A}">
                    <a16:rowId xmlns:a16="http://schemas.microsoft.com/office/drawing/2014/main" val="1113068105"/>
                  </a:ext>
                </a:extLst>
              </a:tr>
              <a:tr h="1056640">
                <a:tc>
                  <a:txBody>
                    <a:bodyPr/>
                    <a:lstStyle/>
                    <a:p>
                      <a:r>
                        <a:rPr lang="en-GB" sz="1200" b="0" i="0" kern="1200" dirty="0">
                          <a:solidFill>
                            <a:schemeClr val="dk1"/>
                          </a:solidFill>
                          <a:effectLst/>
                          <a:latin typeface="Arial" panose="020B0604020202020204" pitchFamily="34" charset="0"/>
                          <a:ea typeface="+mn-ea"/>
                          <a:cs typeface="Arial" panose="020B0604020202020204" pitchFamily="34" charset="0"/>
                        </a:rPr>
                        <a:t>Policies, procedures, and practices reflect an understanding of the importance of training and a confident and competent workforce who can respond to need appropriately.</a:t>
                      </a:r>
                      <a:endParaRPr lang="en-GB" sz="7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8612690"/>
                  </a:ext>
                </a:extLst>
              </a:tr>
              <a:tr h="888996">
                <a:tc>
                  <a:txBody>
                    <a:bodyPr/>
                    <a:lstStyle/>
                    <a:p>
                      <a:r>
                        <a:rPr lang="en-GB" sz="1200" b="0" i="0" kern="1200" dirty="0">
                          <a:solidFill>
                            <a:schemeClr val="dk1"/>
                          </a:solidFill>
                          <a:effectLst/>
                          <a:latin typeface="Arial" panose="020B0604020202020204" pitchFamily="34" charset="0"/>
                          <a:ea typeface="+mn-ea"/>
                          <a:cs typeface="Arial" panose="020B0604020202020204" pitchFamily="34" charset="0"/>
                        </a:rPr>
                        <a:t>Staff and managers recognise the impact of vicarious traumatisation and work to ensure staff are given reflective spaces, regular supervision, and support.</a:t>
                      </a:r>
                      <a:endParaRPr lang="en-GB" sz="7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extLst>
                  <a:ext uri="{0D108BD9-81ED-4DB2-BD59-A6C34878D82A}">
                    <a16:rowId xmlns:a16="http://schemas.microsoft.com/office/drawing/2014/main" val="4106365874"/>
                  </a:ext>
                </a:extLst>
              </a:tr>
              <a:tr h="965200">
                <a:tc>
                  <a:txBody>
                    <a:bodyPr/>
                    <a:lstStyle/>
                    <a:p>
                      <a:r>
                        <a:rPr lang="en-GB" sz="1200" b="0" i="0" kern="1200" dirty="0">
                          <a:solidFill>
                            <a:schemeClr val="dk1"/>
                          </a:solidFill>
                          <a:effectLst/>
                          <a:latin typeface="Arial" panose="020B0604020202020204" pitchFamily="34" charset="0"/>
                          <a:ea typeface="+mn-ea"/>
                          <a:cs typeface="Arial" panose="020B0604020202020204" pitchFamily="34" charset="0"/>
                        </a:rPr>
                        <a:t>Staff have an awareness of their own cultural and personal biases, and a sensitivity to the cultural identities that are most important to the individual.</a:t>
                      </a:r>
                      <a:endParaRPr lang="en-GB" sz="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9061453"/>
                  </a:ext>
                </a:extLst>
              </a:tr>
            </a:tbl>
          </a:graphicData>
        </a:graphic>
      </p:graphicFrame>
      <p:sp>
        <p:nvSpPr>
          <p:cNvPr id="7" name="TextBox 6">
            <a:extLst>
              <a:ext uri="{FF2B5EF4-FFF2-40B4-BE49-F238E27FC236}">
                <a16:creationId xmlns:a16="http://schemas.microsoft.com/office/drawing/2014/main" id="{914761CE-FD22-46BB-A4AB-295CF69F090B}"/>
              </a:ext>
            </a:extLst>
          </p:cNvPr>
          <p:cNvSpPr txBox="1"/>
          <p:nvPr/>
        </p:nvSpPr>
        <p:spPr>
          <a:xfrm>
            <a:off x="6177280" y="6228091"/>
            <a:ext cx="5354320" cy="369332"/>
          </a:xfrm>
          <a:prstGeom prst="rect">
            <a:avLst/>
          </a:prstGeom>
          <a:noFill/>
        </p:spPr>
        <p:txBody>
          <a:bodyPr wrap="square" rtlCol="0">
            <a:spAutoFit/>
          </a:bodyPr>
          <a:lstStyle/>
          <a:p>
            <a:pPr algn="r"/>
            <a:r>
              <a:rPr lang="en-GB" dirty="0">
                <a:latin typeface="Arial" panose="020B0604020202020204" pitchFamily="34" charset="0"/>
                <a:cs typeface="Arial" panose="020B0604020202020204" pitchFamily="34" charset="0"/>
              </a:rPr>
              <a:t>Trauma Informed Stoke-on-Trent and Staffordshire </a:t>
            </a:r>
          </a:p>
        </p:txBody>
      </p:sp>
    </p:spTree>
    <p:extLst>
      <p:ext uri="{BB962C8B-B14F-4D97-AF65-F5344CB8AC3E}">
        <p14:creationId xmlns:p14="http://schemas.microsoft.com/office/powerpoint/2010/main" val="3610720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5D50B3E-8057-48EF-9C64-A4EB00941CFE}"/>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8CD66A6-74BD-42D7-B7BF-36F35F2EA0C4}"/>
              </a:ext>
            </a:extLst>
          </p:cNvPr>
          <p:cNvSpPr txBox="1"/>
          <p:nvPr/>
        </p:nvSpPr>
        <p:spPr>
          <a:xfrm>
            <a:off x="660400" y="6228091"/>
            <a:ext cx="109728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Page 15</a:t>
            </a:r>
          </a:p>
        </p:txBody>
      </p:sp>
      <p:graphicFrame>
        <p:nvGraphicFramePr>
          <p:cNvPr id="6" name="Table 5">
            <a:extLst>
              <a:ext uri="{FF2B5EF4-FFF2-40B4-BE49-F238E27FC236}">
                <a16:creationId xmlns:a16="http://schemas.microsoft.com/office/drawing/2014/main" id="{2298BBA0-12B0-45B8-AAA4-1DD0196571C1}"/>
              </a:ext>
            </a:extLst>
          </p:cNvPr>
          <p:cNvGraphicFramePr>
            <a:graphicFrameLocks noGrp="1"/>
          </p:cNvGraphicFramePr>
          <p:nvPr>
            <p:extLst>
              <p:ext uri="{D42A27DB-BD31-4B8C-83A1-F6EECF244321}">
                <p14:modId xmlns:p14="http://schemas.microsoft.com/office/powerpoint/2010/main" val="1371723191"/>
              </p:ext>
            </p:extLst>
          </p:nvPr>
        </p:nvGraphicFramePr>
        <p:xfrm>
          <a:off x="660399" y="360684"/>
          <a:ext cx="10835695" cy="2479036"/>
        </p:xfrm>
        <a:graphic>
          <a:graphicData uri="http://schemas.openxmlformats.org/drawingml/2006/table">
            <a:tbl>
              <a:tblPr firstRow="1" bandRow="1">
                <a:tableStyleId>{5C22544A-7EE6-4342-B048-85BDC9FD1C3A}</a:tableStyleId>
              </a:tblPr>
              <a:tblGrid>
                <a:gridCol w="2959128">
                  <a:extLst>
                    <a:ext uri="{9D8B030D-6E8A-4147-A177-3AD203B41FA5}">
                      <a16:colId xmlns:a16="http://schemas.microsoft.com/office/drawing/2014/main" val="1832973928"/>
                    </a:ext>
                  </a:extLst>
                </a:gridCol>
                <a:gridCol w="1175993">
                  <a:extLst>
                    <a:ext uri="{9D8B030D-6E8A-4147-A177-3AD203B41FA5}">
                      <a16:colId xmlns:a16="http://schemas.microsoft.com/office/drawing/2014/main" val="554000333"/>
                    </a:ext>
                  </a:extLst>
                </a:gridCol>
                <a:gridCol w="1422400">
                  <a:extLst>
                    <a:ext uri="{9D8B030D-6E8A-4147-A177-3AD203B41FA5}">
                      <a16:colId xmlns:a16="http://schemas.microsoft.com/office/drawing/2014/main" val="79631457"/>
                    </a:ext>
                  </a:extLst>
                </a:gridCol>
                <a:gridCol w="1496087">
                  <a:extLst>
                    <a:ext uri="{9D8B030D-6E8A-4147-A177-3AD203B41FA5}">
                      <a16:colId xmlns:a16="http://schemas.microsoft.com/office/drawing/2014/main" val="1210764688"/>
                    </a:ext>
                  </a:extLst>
                </a:gridCol>
                <a:gridCol w="3782087">
                  <a:extLst>
                    <a:ext uri="{9D8B030D-6E8A-4147-A177-3AD203B41FA5}">
                      <a16:colId xmlns:a16="http://schemas.microsoft.com/office/drawing/2014/main" val="4002564380"/>
                    </a:ext>
                  </a:extLst>
                </a:gridCol>
              </a:tblGrid>
              <a:tr h="428678">
                <a:tc>
                  <a:txBody>
                    <a:bodyPr/>
                    <a:lstStyle/>
                    <a:p>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solidFill>
                            <a:srgbClr val="FFFFFF"/>
                          </a:solidFill>
                          <a:latin typeface="Arial" panose="020B0604020202020204" pitchFamily="34" charset="0"/>
                          <a:cs typeface="Arial" panose="020B0604020202020204" pitchFamily="34" charset="0"/>
                        </a:rPr>
                        <a:t>Not in place currently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latin typeface="Arial" panose="020B0604020202020204" pitchFamily="34" charset="0"/>
                          <a:cs typeface="Arial" panose="020B0604020202020204" pitchFamily="34" charset="0"/>
                        </a:rPr>
                        <a:t>Existing work needs embedding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latin typeface="Arial" panose="020B0604020202020204" pitchFamily="34" charset="0"/>
                          <a:cs typeface="Arial" panose="020B0604020202020204" pitchFamily="34" charset="0"/>
                        </a:rPr>
                        <a:t>Embedded with evidence to show impact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latin typeface="Arial" panose="020B0604020202020204" pitchFamily="34" charset="0"/>
                          <a:cs typeface="Arial" panose="020B0604020202020204" pitchFamily="34" charset="0"/>
                        </a:rPr>
                        <a:t>Notes</a:t>
                      </a:r>
                      <a:endParaRPr lang="en-GB"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extLst>
                  <a:ext uri="{0D108BD9-81ED-4DB2-BD59-A6C34878D82A}">
                    <a16:rowId xmlns:a16="http://schemas.microsoft.com/office/drawing/2014/main" val="54154832"/>
                  </a:ext>
                </a:extLst>
              </a:tr>
              <a:tr h="909316">
                <a:tc>
                  <a:txBody>
                    <a:bodyPr/>
                    <a:lstStyle/>
                    <a:p>
                      <a:r>
                        <a:rPr lang="en-GB" sz="1200" b="0" i="0" kern="1200" dirty="0">
                          <a:solidFill>
                            <a:schemeClr val="dk1"/>
                          </a:solidFill>
                          <a:effectLst/>
                          <a:latin typeface="Arial" panose="020B0604020202020204" pitchFamily="34" charset="0"/>
                          <a:ea typeface="+mn-ea"/>
                          <a:cs typeface="Arial" panose="020B0604020202020204" pitchFamily="34" charset="0"/>
                        </a:rPr>
                        <a:t>Staff understand the impact of discrimination and inequality as barriers to accessing and engaging with services and acts to remove and mitigate these.</a:t>
                      </a:r>
                      <a:endParaRPr lang="en-GB" sz="700" b="0" i="0"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extLst>
                  <a:ext uri="{0D108BD9-81ED-4DB2-BD59-A6C34878D82A}">
                    <a16:rowId xmlns:a16="http://schemas.microsoft.com/office/drawing/2014/main" val="1113068105"/>
                  </a:ext>
                </a:extLst>
              </a:tr>
              <a:tr h="914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Managers support their team to address any knowledge gaps through informal and formal supervision and training needs.</a:t>
                      </a:r>
                    </a:p>
                    <a:p>
                      <a:endParaRPr lang="en-GB" sz="7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8612690"/>
                  </a:ext>
                </a:extLst>
              </a:tr>
            </a:tbl>
          </a:graphicData>
        </a:graphic>
      </p:graphicFrame>
      <p:sp>
        <p:nvSpPr>
          <p:cNvPr id="7" name="TextBox 6">
            <a:extLst>
              <a:ext uri="{FF2B5EF4-FFF2-40B4-BE49-F238E27FC236}">
                <a16:creationId xmlns:a16="http://schemas.microsoft.com/office/drawing/2014/main" id="{C66AAD86-260D-4DB3-B5F5-C582A962EFF9}"/>
              </a:ext>
            </a:extLst>
          </p:cNvPr>
          <p:cNvSpPr txBox="1"/>
          <p:nvPr/>
        </p:nvSpPr>
        <p:spPr>
          <a:xfrm>
            <a:off x="6177280" y="6228091"/>
            <a:ext cx="5354320" cy="369332"/>
          </a:xfrm>
          <a:prstGeom prst="rect">
            <a:avLst/>
          </a:prstGeom>
          <a:noFill/>
        </p:spPr>
        <p:txBody>
          <a:bodyPr wrap="square" rtlCol="0">
            <a:spAutoFit/>
          </a:bodyPr>
          <a:lstStyle/>
          <a:p>
            <a:pPr algn="r"/>
            <a:r>
              <a:rPr lang="en-GB" dirty="0">
                <a:latin typeface="Arial" panose="020B0604020202020204" pitchFamily="34" charset="0"/>
                <a:cs typeface="Arial" panose="020B0604020202020204" pitchFamily="34" charset="0"/>
              </a:rPr>
              <a:t>Trauma Informed Stoke-on-Trent and Staffordshire </a:t>
            </a:r>
          </a:p>
        </p:txBody>
      </p:sp>
    </p:spTree>
    <p:extLst>
      <p:ext uri="{BB962C8B-B14F-4D97-AF65-F5344CB8AC3E}">
        <p14:creationId xmlns:p14="http://schemas.microsoft.com/office/powerpoint/2010/main" val="1354142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54903-AEC9-4D91-BC65-9116421DF27D}"/>
              </a:ext>
            </a:extLst>
          </p:cNvPr>
          <p:cNvSpPr>
            <a:spLocks noGrp="1"/>
          </p:cNvSpPr>
          <p:nvPr>
            <p:ph type="title"/>
          </p:nvPr>
        </p:nvSpPr>
        <p:spPr/>
        <p:txBody>
          <a:bodyPr/>
          <a:lstStyle/>
          <a:p>
            <a:r>
              <a:rPr lang="en-GB" b="1" dirty="0">
                <a:solidFill>
                  <a:srgbClr val="6F2171"/>
                </a:solidFill>
                <a:latin typeface="Arial" panose="020B0604020202020204" pitchFamily="34" charset="0"/>
                <a:cs typeface="Arial" panose="020B0604020202020204" pitchFamily="34" charset="0"/>
              </a:rPr>
              <a:t>5. Empowerment, Voice and Choice</a:t>
            </a:r>
          </a:p>
        </p:txBody>
      </p:sp>
      <p:cxnSp>
        <p:nvCxnSpPr>
          <p:cNvPr id="5" name="Straight Connector 4">
            <a:extLst>
              <a:ext uri="{FF2B5EF4-FFF2-40B4-BE49-F238E27FC236}">
                <a16:creationId xmlns:a16="http://schemas.microsoft.com/office/drawing/2014/main" id="{65D50B3E-8057-48EF-9C64-A4EB00941CFE}"/>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8CD66A6-74BD-42D7-B7BF-36F35F2EA0C4}"/>
              </a:ext>
            </a:extLst>
          </p:cNvPr>
          <p:cNvSpPr txBox="1"/>
          <p:nvPr/>
        </p:nvSpPr>
        <p:spPr>
          <a:xfrm>
            <a:off x="660400" y="6228091"/>
            <a:ext cx="109728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Page 16</a:t>
            </a:r>
          </a:p>
        </p:txBody>
      </p:sp>
      <p:graphicFrame>
        <p:nvGraphicFramePr>
          <p:cNvPr id="4" name="Table 3">
            <a:extLst>
              <a:ext uri="{FF2B5EF4-FFF2-40B4-BE49-F238E27FC236}">
                <a16:creationId xmlns:a16="http://schemas.microsoft.com/office/drawing/2014/main" id="{E458F67D-B297-46D5-BFAD-6B0AB8C1C5E3}"/>
              </a:ext>
            </a:extLst>
          </p:cNvPr>
          <p:cNvGraphicFramePr>
            <a:graphicFrameLocks noGrp="1"/>
          </p:cNvGraphicFramePr>
          <p:nvPr>
            <p:extLst>
              <p:ext uri="{D42A27DB-BD31-4B8C-83A1-F6EECF244321}">
                <p14:modId xmlns:p14="http://schemas.microsoft.com/office/powerpoint/2010/main" val="2044668351"/>
              </p:ext>
            </p:extLst>
          </p:nvPr>
        </p:nvGraphicFramePr>
        <p:xfrm>
          <a:off x="660399" y="1781134"/>
          <a:ext cx="10835695" cy="4175760"/>
        </p:xfrm>
        <a:graphic>
          <a:graphicData uri="http://schemas.openxmlformats.org/drawingml/2006/table">
            <a:tbl>
              <a:tblPr firstRow="1" bandRow="1">
                <a:tableStyleId>{5C22544A-7EE6-4342-B048-85BDC9FD1C3A}</a:tableStyleId>
              </a:tblPr>
              <a:tblGrid>
                <a:gridCol w="2661921">
                  <a:extLst>
                    <a:ext uri="{9D8B030D-6E8A-4147-A177-3AD203B41FA5}">
                      <a16:colId xmlns:a16="http://schemas.microsoft.com/office/drawing/2014/main" val="2276365863"/>
                    </a:ext>
                  </a:extLst>
                </a:gridCol>
                <a:gridCol w="1178560">
                  <a:extLst>
                    <a:ext uri="{9D8B030D-6E8A-4147-A177-3AD203B41FA5}">
                      <a16:colId xmlns:a16="http://schemas.microsoft.com/office/drawing/2014/main" val="2676991236"/>
                    </a:ext>
                  </a:extLst>
                </a:gridCol>
                <a:gridCol w="1711306">
                  <a:extLst>
                    <a:ext uri="{9D8B030D-6E8A-4147-A177-3AD203B41FA5}">
                      <a16:colId xmlns:a16="http://schemas.microsoft.com/office/drawing/2014/main" val="3661417934"/>
                    </a:ext>
                  </a:extLst>
                </a:gridCol>
                <a:gridCol w="1757680">
                  <a:extLst>
                    <a:ext uri="{9D8B030D-6E8A-4147-A177-3AD203B41FA5}">
                      <a16:colId xmlns:a16="http://schemas.microsoft.com/office/drawing/2014/main" val="866904797"/>
                    </a:ext>
                  </a:extLst>
                </a:gridCol>
                <a:gridCol w="3526228">
                  <a:extLst>
                    <a:ext uri="{9D8B030D-6E8A-4147-A177-3AD203B41FA5}">
                      <a16:colId xmlns:a16="http://schemas.microsoft.com/office/drawing/2014/main" val="4230314065"/>
                    </a:ext>
                  </a:extLst>
                </a:gridCol>
              </a:tblGrid>
              <a:tr h="796450">
                <a:tc>
                  <a:txBody>
                    <a:bodyPr/>
                    <a:lstStyle/>
                    <a:p>
                      <a:endParaRPr lang="en-GB" dirty="0">
                        <a:solidFill>
                          <a:srgbClr val="6F217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2171"/>
                    </a:solidFill>
                  </a:tcPr>
                </a:tc>
                <a:tc>
                  <a:txBody>
                    <a:bodyPr/>
                    <a:lstStyle/>
                    <a:p>
                      <a:pPr algn="ctr"/>
                      <a:r>
                        <a:rPr lang="en-GB" b="0" dirty="0">
                          <a:solidFill>
                            <a:schemeClr val="bg1"/>
                          </a:solidFill>
                          <a:latin typeface="Arial" panose="020B0604020202020204" pitchFamily="34" charset="0"/>
                          <a:cs typeface="Arial" panose="020B0604020202020204" pitchFamily="34" charset="0"/>
                        </a:rPr>
                        <a:t>Not in place currently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2171"/>
                    </a:solidFill>
                  </a:tcPr>
                </a:tc>
                <a:tc>
                  <a:txBody>
                    <a:bodyPr/>
                    <a:lstStyle/>
                    <a:p>
                      <a:pPr algn="ctr"/>
                      <a:r>
                        <a:rPr lang="en-GB" b="0" dirty="0">
                          <a:solidFill>
                            <a:schemeClr val="bg1"/>
                          </a:solidFill>
                          <a:latin typeface="Arial" panose="020B0604020202020204" pitchFamily="34" charset="0"/>
                          <a:cs typeface="Arial" panose="020B0604020202020204" pitchFamily="34" charset="0"/>
                        </a:rPr>
                        <a:t>Existing works needs embedding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2171"/>
                    </a:solidFill>
                  </a:tcPr>
                </a:tc>
                <a:tc>
                  <a:txBody>
                    <a:bodyPr/>
                    <a:lstStyle/>
                    <a:p>
                      <a:pPr algn="ctr"/>
                      <a:r>
                        <a:rPr lang="en-GB" b="0" dirty="0">
                          <a:solidFill>
                            <a:schemeClr val="bg1"/>
                          </a:solidFill>
                          <a:latin typeface="Arial" panose="020B0604020202020204" pitchFamily="34" charset="0"/>
                          <a:cs typeface="Arial" panose="020B0604020202020204" pitchFamily="34" charset="0"/>
                        </a:rPr>
                        <a:t>Embedded with evidence to show impact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2171"/>
                    </a:solidFill>
                  </a:tcPr>
                </a:tc>
                <a:tc>
                  <a:txBody>
                    <a:bodyPr/>
                    <a:lstStyle/>
                    <a:p>
                      <a:pPr algn="ctr"/>
                      <a:r>
                        <a:rPr lang="en-GB" b="0" dirty="0">
                          <a:solidFill>
                            <a:schemeClr val="bg1"/>
                          </a:solidFill>
                          <a:latin typeface="Arial" panose="020B0604020202020204" pitchFamily="34" charset="0"/>
                          <a:cs typeface="Arial" panose="020B0604020202020204" pitchFamily="34" charset="0"/>
                        </a:rPr>
                        <a:t>Notes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2171"/>
                    </a:solidFill>
                  </a:tcPr>
                </a:tc>
                <a:extLst>
                  <a:ext uri="{0D108BD9-81ED-4DB2-BD59-A6C34878D82A}">
                    <a16:rowId xmlns:a16="http://schemas.microsoft.com/office/drawing/2014/main" val="3954105096"/>
                  </a:ext>
                </a:extLst>
              </a:tr>
              <a:tr h="880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As an organisation we recognise the importance of working together with all stakeholders by fostering connections and belonging, thus enabling service users and staff to have their voices heard in both decision-making and designing of services.</a:t>
                      </a:r>
                    </a:p>
                    <a:p>
                      <a:endParaRPr lang="en-GB"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extLst>
                  <a:ext uri="{0D108BD9-81ED-4DB2-BD59-A6C34878D82A}">
                    <a16:rowId xmlns:a16="http://schemas.microsoft.com/office/drawing/2014/main" val="3738704143"/>
                  </a:ext>
                </a:extLst>
              </a:tr>
              <a:tr h="796450">
                <a:tc>
                  <a:txBody>
                    <a:bodyPr/>
                    <a:lstStyle/>
                    <a:p>
                      <a:r>
                        <a:rPr lang="en-GB" sz="1200" b="0" i="0" kern="1200" dirty="0">
                          <a:solidFill>
                            <a:schemeClr val="dk1"/>
                          </a:solidFill>
                          <a:effectLst/>
                          <a:latin typeface="Arial" panose="020B0604020202020204" pitchFamily="34" charset="0"/>
                          <a:ea typeface="+mn-ea"/>
                          <a:cs typeface="Arial" panose="020B0604020202020204" pitchFamily="34" charset="0"/>
                        </a:rPr>
                        <a:t>As an organisation we ensure we validate the feelings and concerns of staff and service users by listening to what a person values, their preferences and needs, supporting people to make decisions and acknowledging that people who have experienced or are</a:t>
                      </a:r>
                      <a:endParaRPr lang="en-GB" sz="1000"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59915341"/>
                  </a:ext>
                </a:extLst>
              </a:tr>
            </a:tbl>
          </a:graphicData>
        </a:graphic>
      </p:graphicFrame>
      <p:sp>
        <p:nvSpPr>
          <p:cNvPr id="7" name="TextBox 6">
            <a:extLst>
              <a:ext uri="{FF2B5EF4-FFF2-40B4-BE49-F238E27FC236}">
                <a16:creationId xmlns:a16="http://schemas.microsoft.com/office/drawing/2014/main" id="{F6E7B444-1DCB-4EBE-B5E8-CAEAE91AE376}"/>
              </a:ext>
            </a:extLst>
          </p:cNvPr>
          <p:cNvSpPr txBox="1"/>
          <p:nvPr/>
        </p:nvSpPr>
        <p:spPr>
          <a:xfrm>
            <a:off x="6177280" y="6228091"/>
            <a:ext cx="5354320" cy="369332"/>
          </a:xfrm>
          <a:prstGeom prst="rect">
            <a:avLst/>
          </a:prstGeom>
          <a:noFill/>
        </p:spPr>
        <p:txBody>
          <a:bodyPr wrap="square" rtlCol="0">
            <a:spAutoFit/>
          </a:bodyPr>
          <a:lstStyle/>
          <a:p>
            <a:pPr algn="r"/>
            <a:r>
              <a:rPr lang="en-GB" dirty="0">
                <a:latin typeface="Arial" panose="020B0604020202020204" pitchFamily="34" charset="0"/>
                <a:cs typeface="Arial" panose="020B0604020202020204" pitchFamily="34" charset="0"/>
              </a:rPr>
              <a:t>Trauma Informed Stoke-on-Trent and Staffordshire </a:t>
            </a:r>
          </a:p>
        </p:txBody>
      </p:sp>
    </p:spTree>
    <p:extLst>
      <p:ext uri="{BB962C8B-B14F-4D97-AF65-F5344CB8AC3E}">
        <p14:creationId xmlns:p14="http://schemas.microsoft.com/office/powerpoint/2010/main" val="2606981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5D50B3E-8057-48EF-9C64-A4EB00941CFE}"/>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8CD66A6-74BD-42D7-B7BF-36F35F2EA0C4}"/>
              </a:ext>
            </a:extLst>
          </p:cNvPr>
          <p:cNvSpPr txBox="1"/>
          <p:nvPr/>
        </p:nvSpPr>
        <p:spPr>
          <a:xfrm>
            <a:off x="660400" y="6228091"/>
            <a:ext cx="109728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Page 17</a:t>
            </a:r>
          </a:p>
        </p:txBody>
      </p:sp>
      <p:graphicFrame>
        <p:nvGraphicFramePr>
          <p:cNvPr id="6" name="Table 5">
            <a:extLst>
              <a:ext uri="{FF2B5EF4-FFF2-40B4-BE49-F238E27FC236}">
                <a16:creationId xmlns:a16="http://schemas.microsoft.com/office/drawing/2014/main" id="{2298BBA0-12B0-45B8-AAA4-1DD0196571C1}"/>
              </a:ext>
            </a:extLst>
          </p:cNvPr>
          <p:cNvGraphicFramePr>
            <a:graphicFrameLocks noGrp="1"/>
          </p:cNvGraphicFramePr>
          <p:nvPr>
            <p:extLst>
              <p:ext uri="{D42A27DB-BD31-4B8C-83A1-F6EECF244321}">
                <p14:modId xmlns:p14="http://schemas.microsoft.com/office/powerpoint/2010/main" val="1629125219"/>
              </p:ext>
            </p:extLst>
          </p:nvPr>
        </p:nvGraphicFramePr>
        <p:xfrm>
          <a:off x="660399" y="360684"/>
          <a:ext cx="10835695" cy="5252716"/>
        </p:xfrm>
        <a:graphic>
          <a:graphicData uri="http://schemas.openxmlformats.org/drawingml/2006/table">
            <a:tbl>
              <a:tblPr firstRow="1" bandRow="1">
                <a:tableStyleId>{5C22544A-7EE6-4342-B048-85BDC9FD1C3A}</a:tableStyleId>
              </a:tblPr>
              <a:tblGrid>
                <a:gridCol w="2959128">
                  <a:extLst>
                    <a:ext uri="{9D8B030D-6E8A-4147-A177-3AD203B41FA5}">
                      <a16:colId xmlns:a16="http://schemas.microsoft.com/office/drawing/2014/main" val="1832973928"/>
                    </a:ext>
                  </a:extLst>
                </a:gridCol>
                <a:gridCol w="1175993">
                  <a:extLst>
                    <a:ext uri="{9D8B030D-6E8A-4147-A177-3AD203B41FA5}">
                      <a16:colId xmlns:a16="http://schemas.microsoft.com/office/drawing/2014/main" val="554000333"/>
                    </a:ext>
                  </a:extLst>
                </a:gridCol>
                <a:gridCol w="1422400">
                  <a:extLst>
                    <a:ext uri="{9D8B030D-6E8A-4147-A177-3AD203B41FA5}">
                      <a16:colId xmlns:a16="http://schemas.microsoft.com/office/drawing/2014/main" val="79631457"/>
                    </a:ext>
                  </a:extLst>
                </a:gridCol>
                <a:gridCol w="1496087">
                  <a:extLst>
                    <a:ext uri="{9D8B030D-6E8A-4147-A177-3AD203B41FA5}">
                      <a16:colId xmlns:a16="http://schemas.microsoft.com/office/drawing/2014/main" val="1210764688"/>
                    </a:ext>
                  </a:extLst>
                </a:gridCol>
                <a:gridCol w="3782087">
                  <a:extLst>
                    <a:ext uri="{9D8B030D-6E8A-4147-A177-3AD203B41FA5}">
                      <a16:colId xmlns:a16="http://schemas.microsoft.com/office/drawing/2014/main" val="4002564380"/>
                    </a:ext>
                  </a:extLst>
                </a:gridCol>
              </a:tblGrid>
              <a:tr h="428678">
                <a:tc>
                  <a:txBody>
                    <a:bodyPr/>
                    <a:lstStyle/>
                    <a:p>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solidFill>
                            <a:srgbClr val="FFFFFF"/>
                          </a:solidFill>
                          <a:latin typeface="Arial" panose="020B0604020202020204" pitchFamily="34" charset="0"/>
                          <a:cs typeface="Arial" panose="020B0604020202020204" pitchFamily="34" charset="0"/>
                        </a:rPr>
                        <a:t>Not in place currently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latin typeface="Arial" panose="020B0604020202020204" pitchFamily="34" charset="0"/>
                          <a:cs typeface="Arial" panose="020B0604020202020204" pitchFamily="34" charset="0"/>
                        </a:rPr>
                        <a:t>Existing work needs embedding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latin typeface="Arial" panose="020B0604020202020204" pitchFamily="34" charset="0"/>
                          <a:cs typeface="Arial" panose="020B0604020202020204" pitchFamily="34" charset="0"/>
                        </a:rPr>
                        <a:t>Embedded with evidence to show impact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latin typeface="Arial" panose="020B0604020202020204" pitchFamily="34" charset="0"/>
                          <a:cs typeface="Arial" panose="020B0604020202020204" pitchFamily="34" charset="0"/>
                        </a:rPr>
                        <a:t>Notes</a:t>
                      </a:r>
                      <a:endParaRPr lang="en-GB"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extLst>
                  <a:ext uri="{0D108BD9-81ED-4DB2-BD59-A6C34878D82A}">
                    <a16:rowId xmlns:a16="http://schemas.microsoft.com/office/drawing/2014/main" val="54154832"/>
                  </a:ext>
                </a:extLst>
              </a:tr>
              <a:tr h="909316">
                <a:tc>
                  <a:txBody>
                    <a:bodyPr/>
                    <a:lstStyle/>
                    <a:p>
                      <a:r>
                        <a:rPr lang="en-GB" sz="1200" b="0" i="0" kern="1200" dirty="0">
                          <a:solidFill>
                            <a:schemeClr val="dk1"/>
                          </a:solidFill>
                          <a:effectLst/>
                          <a:latin typeface="Arial" panose="020B0604020202020204" pitchFamily="34" charset="0"/>
                          <a:ea typeface="+mn-ea"/>
                          <a:cs typeface="Arial" panose="020B0604020202020204" pitchFamily="34" charset="0"/>
                        </a:rPr>
                        <a:t>experiencing trauma may feel powerless to control what happens to them, isolated by their experiences, and have feelings of low self-worth.</a:t>
                      </a:r>
                      <a:endParaRPr lang="en-GB" sz="1100" b="0" i="0"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3068105"/>
                  </a:ext>
                </a:extLst>
              </a:tr>
              <a:tr h="914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Service users are supported in shared decision-making, choice and goal setting to determine the plan of action they need to heal and move forward, by listening to their needs and wishes.</a:t>
                      </a:r>
                    </a:p>
                    <a:p>
                      <a:endParaRPr lang="en-GB" sz="7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extLst>
                  <a:ext uri="{0D108BD9-81ED-4DB2-BD59-A6C34878D82A}">
                    <a16:rowId xmlns:a16="http://schemas.microsoft.com/office/drawing/2014/main" val="3168612690"/>
                  </a:ext>
                </a:extLst>
              </a:tr>
              <a:tr h="914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As an organisation we explain choices clearly and transparently acknowledging that people who have experienced or are experiencing trauma may feel a lack of safety or control over the course of their life which can cause difficulties in developing trusting relationship.</a:t>
                      </a:r>
                      <a:endParaRPr lang="en-GB" sz="800" dirty="0"/>
                    </a:p>
                    <a:p>
                      <a:endParaRPr lang="en-GB" sz="7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4710045"/>
                  </a:ext>
                </a:extLst>
              </a:tr>
              <a:tr h="914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As an organisation we have robust evaluation processes to hear the views of service users and the extent to which service user’s choices are respected and their voices heard in service provision.</a:t>
                      </a:r>
                    </a:p>
                    <a:p>
                      <a:endParaRPr lang="en-GB" sz="7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extLst>
                  <a:ext uri="{0D108BD9-81ED-4DB2-BD59-A6C34878D82A}">
                    <a16:rowId xmlns:a16="http://schemas.microsoft.com/office/drawing/2014/main" val="1767489192"/>
                  </a:ext>
                </a:extLst>
              </a:tr>
            </a:tbl>
          </a:graphicData>
        </a:graphic>
      </p:graphicFrame>
      <p:sp>
        <p:nvSpPr>
          <p:cNvPr id="7" name="TextBox 6">
            <a:extLst>
              <a:ext uri="{FF2B5EF4-FFF2-40B4-BE49-F238E27FC236}">
                <a16:creationId xmlns:a16="http://schemas.microsoft.com/office/drawing/2014/main" id="{4358B4EF-8E8F-4C2B-BDDA-9A8EB4F1E494}"/>
              </a:ext>
            </a:extLst>
          </p:cNvPr>
          <p:cNvSpPr txBox="1"/>
          <p:nvPr/>
        </p:nvSpPr>
        <p:spPr>
          <a:xfrm>
            <a:off x="6177280" y="6228091"/>
            <a:ext cx="5354320" cy="369332"/>
          </a:xfrm>
          <a:prstGeom prst="rect">
            <a:avLst/>
          </a:prstGeom>
          <a:noFill/>
        </p:spPr>
        <p:txBody>
          <a:bodyPr wrap="square" rtlCol="0">
            <a:spAutoFit/>
          </a:bodyPr>
          <a:lstStyle/>
          <a:p>
            <a:pPr algn="r"/>
            <a:r>
              <a:rPr lang="en-GB" dirty="0">
                <a:latin typeface="Arial" panose="020B0604020202020204" pitchFamily="34" charset="0"/>
                <a:cs typeface="Arial" panose="020B0604020202020204" pitchFamily="34" charset="0"/>
              </a:rPr>
              <a:t>Trauma Informed Stoke-on-Trent and Staffordshire </a:t>
            </a:r>
          </a:p>
        </p:txBody>
      </p:sp>
    </p:spTree>
    <p:extLst>
      <p:ext uri="{BB962C8B-B14F-4D97-AF65-F5344CB8AC3E}">
        <p14:creationId xmlns:p14="http://schemas.microsoft.com/office/powerpoint/2010/main" val="2504470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5D50B3E-8057-48EF-9C64-A4EB00941CFE}"/>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8CD66A6-74BD-42D7-B7BF-36F35F2EA0C4}"/>
              </a:ext>
            </a:extLst>
          </p:cNvPr>
          <p:cNvSpPr txBox="1"/>
          <p:nvPr/>
        </p:nvSpPr>
        <p:spPr>
          <a:xfrm>
            <a:off x="660400" y="6228091"/>
            <a:ext cx="109728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Page 18</a:t>
            </a:r>
          </a:p>
        </p:txBody>
      </p:sp>
      <p:graphicFrame>
        <p:nvGraphicFramePr>
          <p:cNvPr id="6" name="Table 5">
            <a:extLst>
              <a:ext uri="{FF2B5EF4-FFF2-40B4-BE49-F238E27FC236}">
                <a16:creationId xmlns:a16="http://schemas.microsoft.com/office/drawing/2014/main" id="{2298BBA0-12B0-45B8-AAA4-1DD0196571C1}"/>
              </a:ext>
            </a:extLst>
          </p:cNvPr>
          <p:cNvGraphicFramePr>
            <a:graphicFrameLocks noGrp="1"/>
          </p:cNvGraphicFramePr>
          <p:nvPr>
            <p:extLst>
              <p:ext uri="{D42A27DB-BD31-4B8C-83A1-F6EECF244321}">
                <p14:modId xmlns:p14="http://schemas.microsoft.com/office/powerpoint/2010/main" val="3314950864"/>
              </p:ext>
            </p:extLst>
          </p:nvPr>
        </p:nvGraphicFramePr>
        <p:xfrm>
          <a:off x="660399" y="360684"/>
          <a:ext cx="10835695" cy="1630680"/>
        </p:xfrm>
        <a:graphic>
          <a:graphicData uri="http://schemas.openxmlformats.org/drawingml/2006/table">
            <a:tbl>
              <a:tblPr firstRow="1" bandRow="1">
                <a:tableStyleId>{5C22544A-7EE6-4342-B048-85BDC9FD1C3A}</a:tableStyleId>
              </a:tblPr>
              <a:tblGrid>
                <a:gridCol w="2959128">
                  <a:extLst>
                    <a:ext uri="{9D8B030D-6E8A-4147-A177-3AD203B41FA5}">
                      <a16:colId xmlns:a16="http://schemas.microsoft.com/office/drawing/2014/main" val="1832973928"/>
                    </a:ext>
                  </a:extLst>
                </a:gridCol>
                <a:gridCol w="1175993">
                  <a:extLst>
                    <a:ext uri="{9D8B030D-6E8A-4147-A177-3AD203B41FA5}">
                      <a16:colId xmlns:a16="http://schemas.microsoft.com/office/drawing/2014/main" val="554000333"/>
                    </a:ext>
                  </a:extLst>
                </a:gridCol>
                <a:gridCol w="1422400">
                  <a:extLst>
                    <a:ext uri="{9D8B030D-6E8A-4147-A177-3AD203B41FA5}">
                      <a16:colId xmlns:a16="http://schemas.microsoft.com/office/drawing/2014/main" val="79631457"/>
                    </a:ext>
                  </a:extLst>
                </a:gridCol>
                <a:gridCol w="1496087">
                  <a:extLst>
                    <a:ext uri="{9D8B030D-6E8A-4147-A177-3AD203B41FA5}">
                      <a16:colId xmlns:a16="http://schemas.microsoft.com/office/drawing/2014/main" val="1210764688"/>
                    </a:ext>
                  </a:extLst>
                </a:gridCol>
                <a:gridCol w="3782087">
                  <a:extLst>
                    <a:ext uri="{9D8B030D-6E8A-4147-A177-3AD203B41FA5}">
                      <a16:colId xmlns:a16="http://schemas.microsoft.com/office/drawing/2014/main" val="4002564380"/>
                    </a:ext>
                  </a:extLst>
                </a:gridCol>
              </a:tblGrid>
              <a:tr h="428678">
                <a:tc>
                  <a:txBody>
                    <a:bodyPr/>
                    <a:lstStyle/>
                    <a:p>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solidFill>
                            <a:srgbClr val="FFFFFF"/>
                          </a:solidFill>
                          <a:latin typeface="Arial" panose="020B0604020202020204" pitchFamily="34" charset="0"/>
                          <a:cs typeface="Arial" panose="020B0604020202020204" pitchFamily="34" charset="0"/>
                        </a:rPr>
                        <a:t>Not in place currently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latin typeface="Arial" panose="020B0604020202020204" pitchFamily="34" charset="0"/>
                          <a:cs typeface="Arial" panose="020B0604020202020204" pitchFamily="34" charset="0"/>
                        </a:rPr>
                        <a:t>Existing work needs embedding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latin typeface="Arial" panose="020B0604020202020204" pitchFamily="34" charset="0"/>
                          <a:cs typeface="Arial" panose="020B0604020202020204" pitchFamily="34" charset="0"/>
                        </a:rPr>
                        <a:t>Embedded with evidence to show impact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latin typeface="Arial" panose="020B0604020202020204" pitchFamily="34" charset="0"/>
                          <a:cs typeface="Arial" panose="020B0604020202020204" pitchFamily="34" charset="0"/>
                        </a:rPr>
                        <a:t>Notes</a:t>
                      </a:r>
                      <a:endParaRPr lang="en-GB"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extLst>
                  <a:ext uri="{0D108BD9-81ED-4DB2-BD59-A6C34878D82A}">
                    <a16:rowId xmlns:a16="http://schemas.microsoft.com/office/drawing/2014/main" val="54154832"/>
                  </a:ext>
                </a:extLst>
              </a:tr>
              <a:tr h="9093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As an organisation we have robust evaluation processes to hear the views of staff and their voices are heard in service provision.</a:t>
                      </a:r>
                    </a:p>
                    <a:p>
                      <a:endParaRPr lang="en-GB" sz="1100" b="0" i="0"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3068105"/>
                  </a:ext>
                </a:extLst>
              </a:tr>
            </a:tbl>
          </a:graphicData>
        </a:graphic>
      </p:graphicFrame>
      <p:sp>
        <p:nvSpPr>
          <p:cNvPr id="7" name="TextBox 6">
            <a:extLst>
              <a:ext uri="{FF2B5EF4-FFF2-40B4-BE49-F238E27FC236}">
                <a16:creationId xmlns:a16="http://schemas.microsoft.com/office/drawing/2014/main" id="{7A367E16-F905-4E8E-8122-B7E3E5AF2049}"/>
              </a:ext>
            </a:extLst>
          </p:cNvPr>
          <p:cNvSpPr txBox="1"/>
          <p:nvPr/>
        </p:nvSpPr>
        <p:spPr>
          <a:xfrm>
            <a:off x="6177280" y="6228091"/>
            <a:ext cx="5354320" cy="369332"/>
          </a:xfrm>
          <a:prstGeom prst="rect">
            <a:avLst/>
          </a:prstGeom>
          <a:noFill/>
        </p:spPr>
        <p:txBody>
          <a:bodyPr wrap="square" rtlCol="0">
            <a:spAutoFit/>
          </a:bodyPr>
          <a:lstStyle/>
          <a:p>
            <a:pPr algn="r"/>
            <a:r>
              <a:rPr lang="en-GB" dirty="0">
                <a:latin typeface="Arial" panose="020B0604020202020204" pitchFamily="34" charset="0"/>
                <a:cs typeface="Arial" panose="020B0604020202020204" pitchFamily="34" charset="0"/>
              </a:rPr>
              <a:t>Trauma Informed Stoke-on-Trent and Staffordshire </a:t>
            </a:r>
          </a:p>
        </p:txBody>
      </p:sp>
    </p:spTree>
    <p:extLst>
      <p:ext uri="{BB962C8B-B14F-4D97-AF65-F5344CB8AC3E}">
        <p14:creationId xmlns:p14="http://schemas.microsoft.com/office/powerpoint/2010/main" val="3750340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54903-AEC9-4D91-BC65-9116421DF27D}"/>
              </a:ext>
            </a:extLst>
          </p:cNvPr>
          <p:cNvSpPr>
            <a:spLocks noGrp="1"/>
          </p:cNvSpPr>
          <p:nvPr>
            <p:ph type="title"/>
          </p:nvPr>
        </p:nvSpPr>
        <p:spPr/>
        <p:txBody>
          <a:bodyPr/>
          <a:lstStyle/>
          <a:p>
            <a:r>
              <a:rPr lang="en-GB" b="1" dirty="0">
                <a:solidFill>
                  <a:srgbClr val="6F2171"/>
                </a:solidFill>
                <a:latin typeface="Arial" panose="020B0604020202020204" pitchFamily="34" charset="0"/>
                <a:cs typeface="Arial" panose="020B0604020202020204" pitchFamily="34" charset="0"/>
              </a:rPr>
              <a:t>6. Cultural, Historical and Gender Issues</a:t>
            </a:r>
          </a:p>
        </p:txBody>
      </p:sp>
      <p:cxnSp>
        <p:nvCxnSpPr>
          <p:cNvPr id="5" name="Straight Connector 4">
            <a:extLst>
              <a:ext uri="{FF2B5EF4-FFF2-40B4-BE49-F238E27FC236}">
                <a16:creationId xmlns:a16="http://schemas.microsoft.com/office/drawing/2014/main" id="{65D50B3E-8057-48EF-9C64-A4EB00941CFE}"/>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8CD66A6-74BD-42D7-B7BF-36F35F2EA0C4}"/>
              </a:ext>
            </a:extLst>
          </p:cNvPr>
          <p:cNvSpPr txBox="1"/>
          <p:nvPr/>
        </p:nvSpPr>
        <p:spPr>
          <a:xfrm>
            <a:off x="660400" y="6228091"/>
            <a:ext cx="109728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Page 19</a:t>
            </a:r>
          </a:p>
        </p:txBody>
      </p:sp>
      <p:graphicFrame>
        <p:nvGraphicFramePr>
          <p:cNvPr id="4" name="Table 3">
            <a:extLst>
              <a:ext uri="{FF2B5EF4-FFF2-40B4-BE49-F238E27FC236}">
                <a16:creationId xmlns:a16="http://schemas.microsoft.com/office/drawing/2014/main" id="{E458F67D-B297-46D5-BFAD-6B0AB8C1C5E3}"/>
              </a:ext>
            </a:extLst>
          </p:cNvPr>
          <p:cNvGraphicFramePr>
            <a:graphicFrameLocks noGrp="1"/>
          </p:cNvGraphicFramePr>
          <p:nvPr>
            <p:extLst>
              <p:ext uri="{D42A27DB-BD31-4B8C-83A1-F6EECF244321}">
                <p14:modId xmlns:p14="http://schemas.microsoft.com/office/powerpoint/2010/main" val="2573484529"/>
              </p:ext>
            </p:extLst>
          </p:nvPr>
        </p:nvGraphicFramePr>
        <p:xfrm>
          <a:off x="660399" y="1781134"/>
          <a:ext cx="10835695" cy="4172621"/>
        </p:xfrm>
        <a:graphic>
          <a:graphicData uri="http://schemas.openxmlformats.org/drawingml/2006/table">
            <a:tbl>
              <a:tblPr firstRow="1" bandRow="1">
                <a:tableStyleId>{5C22544A-7EE6-4342-B048-85BDC9FD1C3A}</a:tableStyleId>
              </a:tblPr>
              <a:tblGrid>
                <a:gridCol w="2661921">
                  <a:extLst>
                    <a:ext uri="{9D8B030D-6E8A-4147-A177-3AD203B41FA5}">
                      <a16:colId xmlns:a16="http://schemas.microsoft.com/office/drawing/2014/main" val="2276365863"/>
                    </a:ext>
                  </a:extLst>
                </a:gridCol>
                <a:gridCol w="1178560">
                  <a:extLst>
                    <a:ext uri="{9D8B030D-6E8A-4147-A177-3AD203B41FA5}">
                      <a16:colId xmlns:a16="http://schemas.microsoft.com/office/drawing/2014/main" val="2676991236"/>
                    </a:ext>
                  </a:extLst>
                </a:gridCol>
                <a:gridCol w="1711306">
                  <a:extLst>
                    <a:ext uri="{9D8B030D-6E8A-4147-A177-3AD203B41FA5}">
                      <a16:colId xmlns:a16="http://schemas.microsoft.com/office/drawing/2014/main" val="3661417934"/>
                    </a:ext>
                  </a:extLst>
                </a:gridCol>
                <a:gridCol w="1757680">
                  <a:extLst>
                    <a:ext uri="{9D8B030D-6E8A-4147-A177-3AD203B41FA5}">
                      <a16:colId xmlns:a16="http://schemas.microsoft.com/office/drawing/2014/main" val="866904797"/>
                    </a:ext>
                  </a:extLst>
                </a:gridCol>
                <a:gridCol w="3526228">
                  <a:extLst>
                    <a:ext uri="{9D8B030D-6E8A-4147-A177-3AD203B41FA5}">
                      <a16:colId xmlns:a16="http://schemas.microsoft.com/office/drawing/2014/main" val="4230314065"/>
                    </a:ext>
                  </a:extLst>
                </a:gridCol>
              </a:tblGrid>
              <a:tr h="796450">
                <a:tc>
                  <a:txBody>
                    <a:bodyPr/>
                    <a:lstStyle/>
                    <a:p>
                      <a:endParaRPr lang="en-GB" dirty="0">
                        <a:solidFill>
                          <a:srgbClr val="6F217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2171"/>
                    </a:solidFill>
                  </a:tcPr>
                </a:tc>
                <a:tc>
                  <a:txBody>
                    <a:bodyPr/>
                    <a:lstStyle/>
                    <a:p>
                      <a:pPr algn="ctr"/>
                      <a:r>
                        <a:rPr lang="en-GB" b="0" dirty="0">
                          <a:solidFill>
                            <a:schemeClr val="bg1"/>
                          </a:solidFill>
                          <a:latin typeface="Arial" panose="020B0604020202020204" pitchFamily="34" charset="0"/>
                          <a:cs typeface="Arial" panose="020B0604020202020204" pitchFamily="34" charset="0"/>
                        </a:rPr>
                        <a:t>Not in place currently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2171"/>
                    </a:solidFill>
                  </a:tcPr>
                </a:tc>
                <a:tc>
                  <a:txBody>
                    <a:bodyPr/>
                    <a:lstStyle/>
                    <a:p>
                      <a:pPr algn="ctr"/>
                      <a:r>
                        <a:rPr lang="en-GB" b="0" dirty="0">
                          <a:solidFill>
                            <a:schemeClr val="bg1"/>
                          </a:solidFill>
                          <a:latin typeface="Arial" panose="020B0604020202020204" pitchFamily="34" charset="0"/>
                          <a:cs typeface="Arial" panose="020B0604020202020204" pitchFamily="34" charset="0"/>
                        </a:rPr>
                        <a:t>Existing works needs embedding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2171"/>
                    </a:solidFill>
                  </a:tcPr>
                </a:tc>
                <a:tc>
                  <a:txBody>
                    <a:bodyPr/>
                    <a:lstStyle/>
                    <a:p>
                      <a:pPr algn="ctr"/>
                      <a:r>
                        <a:rPr lang="en-GB" b="0" dirty="0">
                          <a:solidFill>
                            <a:schemeClr val="bg1"/>
                          </a:solidFill>
                          <a:latin typeface="Arial" panose="020B0604020202020204" pitchFamily="34" charset="0"/>
                          <a:cs typeface="Arial" panose="020B0604020202020204" pitchFamily="34" charset="0"/>
                        </a:rPr>
                        <a:t>Embedded with evidence to show impact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2171"/>
                    </a:solidFill>
                  </a:tcPr>
                </a:tc>
                <a:tc>
                  <a:txBody>
                    <a:bodyPr/>
                    <a:lstStyle/>
                    <a:p>
                      <a:pPr algn="ctr"/>
                      <a:r>
                        <a:rPr lang="en-GB" b="0" dirty="0">
                          <a:solidFill>
                            <a:schemeClr val="bg1"/>
                          </a:solidFill>
                          <a:latin typeface="Arial" panose="020B0604020202020204" pitchFamily="34" charset="0"/>
                          <a:cs typeface="Arial" panose="020B0604020202020204" pitchFamily="34" charset="0"/>
                        </a:rPr>
                        <a:t>Notes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2171"/>
                    </a:solidFill>
                  </a:tcPr>
                </a:tc>
                <a:extLst>
                  <a:ext uri="{0D108BD9-81ED-4DB2-BD59-A6C34878D82A}">
                    <a16:rowId xmlns:a16="http://schemas.microsoft.com/office/drawing/2014/main" val="3954105096"/>
                  </a:ext>
                </a:extLst>
              </a:tr>
              <a:tr h="880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As an organisation we have policies, protocols and processes that are responsive to the needs of service users.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extLst>
                  <a:ext uri="{0D108BD9-81ED-4DB2-BD59-A6C34878D82A}">
                    <a16:rowId xmlns:a16="http://schemas.microsoft.com/office/drawing/2014/main" val="3738704143"/>
                  </a:ext>
                </a:extLst>
              </a:tr>
              <a:tr h="796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Cultural, gender and historical traumatic experiences are recognised, and an appropriate response is provided, Trauma specialist requirements are recognised, and support facilitated.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59915341"/>
                  </a:ext>
                </a:extLst>
              </a:tr>
              <a:tr h="6135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Systems are designed to work for people and their needs. As an organisation we use continuous reflection to develop and improve trauma informed practice and cultural competency and sensitivity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extLst>
                  <a:ext uri="{0D108BD9-81ED-4DB2-BD59-A6C34878D82A}">
                    <a16:rowId xmlns:a16="http://schemas.microsoft.com/office/drawing/2014/main" val="3457973654"/>
                  </a:ext>
                </a:extLst>
              </a:tr>
            </a:tbl>
          </a:graphicData>
        </a:graphic>
      </p:graphicFrame>
      <p:sp>
        <p:nvSpPr>
          <p:cNvPr id="7" name="TextBox 6">
            <a:extLst>
              <a:ext uri="{FF2B5EF4-FFF2-40B4-BE49-F238E27FC236}">
                <a16:creationId xmlns:a16="http://schemas.microsoft.com/office/drawing/2014/main" id="{02652CB5-25C3-43D4-9F08-003E3C9DEB15}"/>
              </a:ext>
            </a:extLst>
          </p:cNvPr>
          <p:cNvSpPr txBox="1"/>
          <p:nvPr/>
        </p:nvSpPr>
        <p:spPr>
          <a:xfrm>
            <a:off x="6177280" y="6228091"/>
            <a:ext cx="5354320" cy="369332"/>
          </a:xfrm>
          <a:prstGeom prst="rect">
            <a:avLst/>
          </a:prstGeom>
          <a:noFill/>
        </p:spPr>
        <p:txBody>
          <a:bodyPr wrap="square" rtlCol="0">
            <a:spAutoFit/>
          </a:bodyPr>
          <a:lstStyle/>
          <a:p>
            <a:pPr algn="r"/>
            <a:r>
              <a:rPr lang="en-GB" dirty="0">
                <a:latin typeface="Arial" panose="020B0604020202020204" pitchFamily="34" charset="0"/>
                <a:cs typeface="Arial" panose="020B0604020202020204" pitchFamily="34" charset="0"/>
              </a:rPr>
              <a:t>Trauma Informed Stoke-on-Trent and Staffordshire </a:t>
            </a:r>
          </a:p>
        </p:txBody>
      </p:sp>
    </p:spTree>
    <p:extLst>
      <p:ext uri="{BB962C8B-B14F-4D97-AF65-F5344CB8AC3E}">
        <p14:creationId xmlns:p14="http://schemas.microsoft.com/office/powerpoint/2010/main" val="2712195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D369136-8F66-4A06-AE9F-8B8B9C6F20B8}"/>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17783" t="18530" r="16289" b="15329"/>
          <a:stretch/>
        </p:blipFill>
        <p:spPr>
          <a:xfrm>
            <a:off x="7109133" y="958957"/>
            <a:ext cx="5069840" cy="5086243"/>
          </a:xfrm>
          <a:prstGeom prst="rect">
            <a:avLst/>
          </a:prstGeom>
        </p:spPr>
      </p:pic>
      <p:sp>
        <p:nvSpPr>
          <p:cNvPr id="2" name="Title 1">
            <a:extLst>
              <a:ext uri="{FF2B5EF4-FFF2-40B4-BE49-F238E27FC236}">
                <a16:creationId xmlns:a16="http://schemas.microsoft.com/office/drawing/2014/main" id="{25E54903-AEC9-4D91-BC65-9116421DF27D}"/>
              </a:ext>
            </a:extLst>
          </p:cNvPr>
          <p:cNvSpPr>
            <a:spLocks noGrp="1"/>
          </p:cNvSpPr>
          <p:nvPr>
            <p:ph type="title"/>
          </p:nvPr>
        </p:nvSpPr>
        <p:spPr/>
        <p:txBody>
          <a:bodyPr/>
          <a:lstStyle/>
          <a:p>
            <a:r>
              <a:rPr lang="en-GB" b="1" dirty="0">
                <a:solidFill>
                  <a:srgbClr val="6F2171"/>
                </a:solidFill>
                <a:latin typeface="Arial" panose="020B0604020202020204" pitchFamily="34" charset="0"/>
                <a:cs typeface="Arial" panose="020B0604020202020204" pitchFamily="34" charset="0"/>
              </a:rPr>
              <a:t>Trauma Informed Practice Maturity Matrix  </a:t>
            </a:r>
          </a:p>
        </p:txBody>
      </p:sp>
      <p:cxnSp>
        <p:nvCxnSpPr>
          <p:cNvPr id="5" name="Straight Connector 4">
            <a:extLst>
              <a:ext uri="{FF2B5EF4-FFF2-40B4-BE49-F238E27FC236}">
                <a16:creationId xmlns:a16="http://schemas.microsoft.com/office/drawing/2014/main" id="{65D50B3E-8057-48EF-9C64-A4EB00941CFE}"/>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8CD66A6-74BD-42D7-B7BF-36F35F2EA0C4}"/>
              </a:ext>
            </a:extLst>
          </p:cNvPr>
          <p:cNvSpPr txBox="1"/>
          <p:nvPr/>
        </p:nvSpPr>
        <p:spPr>
          <a:xfrm>
            <a:off x="660400" y="6228091"/>
            <a:ext cx="109728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Page 2</a:t>
            </a:r>
          </a:p>
        </p:txBody>
      </p:sp>
      <p:sp>
        <p:nvSpPr>
          <p:cNvPr id="3" name="Rectangle 2">
            <a:extLst>
              <a:ext uri="{FF2B5EF4-FFF2-40B4-BE49-F238E27FC236}">
                <a16:creationId xmlns:a16="http://schemas.microsoft.com/office/drawing/2014/main" id="{C75F4C20-7620-48DC-9082-068D0F4FA9A7}"/>
              </a:ext>
            </a:extLst>
          </p:cNvPr>
          <p:cNvSpPr/>
          <p:nvPr/>
        </p:nvSpPr>
        <p:spPr>
          <a:xfrm>
            <a:off x="660400" y="1873578"/>
            <a:ext cx="10871200" cy="4154984"/>
          </a:xfrm>
          <a:prstGeom prst="rect">
            <a:avLst/>
          </a:prstGeom>
        </p:spPr>
        <p:txBody>
          <a:bodyPr wrap="square">
            <a:spAutoFit/>
          </a:bodyPr>
          <a:lstStyle/>
          <a:p>
            <a:r>
              <a:rPr lang="en-GB" sz="1200" b="0" i="0" dirty="0">
                <a:solidFill>
                  <a:srgbClr val="000000"/>
                </a:solidFill>
                <a:effectLst/>
                <a:latin typeface="Arial" panose="020B0604020202020204" pitchFamily="34" charset="0"/>
                <a:cs typeface="Arial" panose="020B0604020202020204" pitchFamily="34" charset="0"/>
              </a:rPr>
              <a:t>This document aims to set out whole organisational approaches to trauma, based on the 6 principles of trauma informed practice.</a:t>
            </a:r>
          </a:p>
          <a:p>
            <a:endParaRPr lang="en-GB" sz="1200" dirty="0">
              <a:solidFill>
                <a:srgbClr val="000000"/>
              </a:solidFill>
              <a:effectLst/>
              <a:latin typeface="Arial" panose="020B0604020202020204" pitchFamily="34" charset="0"/>
              <a:cs typeface="Arial" panose="020B0604020202020204" pitchFamily="34" charset="0"/>
            </a:endParaRPr>
          </a:p>
          <a:p>
            <a:r>
              <a:rPr lang="en-GB" sz="1200" b="1" i="0" dirty="0">
                <a:solidFill>
                  <a:srgbClr val="6F2171"/>
                </a:solidFill>
                <a:effectLst/>
                <a:latin typeface="Arial" panose="020B0604020202020204" pitchFamily="34" charset="0"/>
                <a:cs typeface="Arial" panose="020B0604020202020204" pitchFamily="34" charset="0"/>
              </a:rPr>
              <a:t>1. Safety</a:t>
            </a:r>
            <a:endParaRPr lang="en-GB" sz="1200" dirty="0">
              <a:solidFill>
                <a:srgbClr val="6F2171"/>
              </a:solidFill>
              <a:effectLst/>
              <a:latin typeface="Arial" panose="020B0604020202020204" pitchFamily="34" charset="0"/>
              <a:cs typeface="Arial" panose="020B0604020202020204" pitchFamily="34" charset="0"/>
            </a:endParaRPr>
          </a:p>
          <a:p>
            <a:r>
              <a:rPr lang="en-GB" sz="1200" b="1" i="0" dirty="0">
                <a:solidFill>
                  <a:srgbClr val="6F2171"/>
                </a:solidFill>
                <a:effectLst/>
                <a:latin typeface="Arial" panose="020B0604020202020204" pitchFamily="34" charset="0"/>
                <a:cs typeface="Arial" panose="020B0604020202020204" pitchFamily="34" charset="0"/>
              </a:rPr>
              <a:t>2. Trustworthiness and Transparency</a:t>
            </a:r>
            <a:endParaRPr lang="en-GB" sz="1200" dirty="0">
              <a:solidFill>
                <a:srgbClr val="6F2171"/>
              </a:solidFill>
              <a:effectLst/>
              <a:latin typeface="Arial" panose="020B0604020202020204" pitchFamily="34" charset="0"/>
              <a:cs typeface="Arial" panose="020B0604020202020204" pitchFamily="34" charset="0"/>
            </a:endParaRPr>
          </a:p>
          <a:p>
            <a:r>
              <a:rPr lang="en-GB" sz="1200" b="1" i="0" dirty="0">
                <a:solidFill>
                  <a:srgbClr val="6F2171"/>
                </a:solidFill>
                <a:effectLst/>
                <a:latin typeface="Arial" panose="020B0604020202020204" pitchFamily="34" charset="0"/>
                <a:cs typeface="Arial" panose="020B0604020202020204" pitchFamily="34" charset="0"/>
              </a:rPr>
              <a:t>3. Peer Support</a:t>
            </a:r>
            <a:endParaRPr lang="en-GB" sz="1200" dirty="0">
              <a:solidFill>
                <a:srgbClr val="6F2171"/>
              </a:solidFill>
              <a:effectLst/>
              <a:latin typeface="Arial" panose="020B0604020202020204" pitchFamily="34" charset="0"/>
              <a:cs typeface="Arial" panose="020B0604020202020204" pitchFamily="34" charset="0"/>
            </a:endParaRPr>
          </a:p>
          <a:p>
            <a:r>
              <a:rPr lang="en-GB" sz="1200" b="1" i="0" dirty="0">
                <a:solidFill>
                  <a:srgbClr val="6F2171"/>
                </a:solidFill>
                <a:effectLst/>
                <a:latin typeface="Arial" panose="020B0604020202020204" pitchFamily="34" charset="0"/>
                <a:cs typeface="Arial" panose="020B0604020202020204" pitchFamily="34" charset="0"/>
              </a:rPr>
              <a:t>4. Collaboration and Mutuality</a:t>
            </a:r>
            <a:endParaRPr lang="en-GB" sz="1200" dirty="0">
              <a:solidFill>
                <a:srgbClr val="6F2171"/>
              </a:solidFill>
              <a:effectLst/>
              <a:latin typeface="Arial" panose="020B0604020202020204" pitchFamily="34" charset="0"/>
              <a:cs typeface="Arial" panose="020B0604020202020204" pitchFamily="34" charset="0"/>
            </a:endParaRPr>
          </a:p>
          <a:p>
            <a:r>
              <a:rPr lang="en-GB" sz="1200" b="1" i="0" dirty="0">
                <a:solidFill>
                  <a:srgbClr val="6F2171"/>
                </a:solidFill>
                <a:effectLst/>
                <a:latin typeface="Arial" panose="020B0604020202020204" pitchFamily="34" charset="0"/>
                <a:cs typeface="Arial" panose="020B0604020202020204" pitchFamily="34" charset="0"/>
              </a:rPr>
              <a:t>5. Empowerment, Voice, and Choice </a:t>
            </a:r>
            <a:endParaRPr lang="en-GB" sz="1200" dirty="0">
              <a:solidFill>
                <a:srgbClr val="6F2171"/>
              </a:solidFill>
              <a:effectLst/>
              <a:latin typeface="Arial" panose="020B0604020202020204" pitchFamily="34" charset="0"/>
              <a:cs typeface="Arial" panose="020B0604020202020204" pitchFamily="34" charset="0"/>
            </a:endParaRPr>
          </a:p>
          <a:p>
            <a:r>
              <a:rPr lang="en-GB" sz="1200" b="1" i="0" dirty="0">
                <a:solidFill>
                  <a:srgbClr val="6F2171"/>
                </a:solidFill>
                <a:effectLst/>
                <a:latin typeface="Arial" panose="020B0604020202020204" pitchFamily="34" charset="0"/>
                <a:cs typeface="Arial" panose="020B0604020202020204" pitchFamily="34" charset="0"/>
              </a:rPr>
              <a:t>6. Cultural, Historical and Gender Issues </a:t>
            </a:r>
          </a:p>
          <a:p>
            <a:endParaRPr lang="en-GB" sz="1200" dirty="0">
              <a:solidFill>
                <a:srgbClr val="000000"/>
              </a:solidFill>
              <a:effectLst/>
              <a:latin typeface="Arial" panose="020B0604020202020204" pitchFamily="34" charset="0"/>
              <a:cs typeface="Arial" panose="020B0604020202020204" pitchFamily="34" charset="0"/>
            </a:endParaRPr>
          </a:p>
          <a:p>
            <a:r>
              <a:rPr lang="en-GB" sz="1200" b="0" i="0" dirty="0">
                <a:solidFill>
                  <a:srgbClr val="000000"/>
                </a:solidFill>
                <a:effectLst/>
                <a:latin typeface="Arial" panose="020B0604020202020204" pitchFamily="34" charset="0"/>
                <a:cs typeface="Arial" panose="020B0604020202020204" pitchFamily="34" charset="0"/>
              </a:rPr>
              <a:t>This is a fundamental aspect when working with those who may have experienced violence or other adverse childhood experiences. </a:t>
            </a:r>
            <a:endParaRPr lang="en-GB" sz="1200" dirty="0">
              <a:solidFill>
                <a:srgbClr val="000000"/>
              </a:solidFill>
              <a:effectLst/>
              <a:latin typeface="Arial" panose="020B0604020202020204" pitchFamily="34" charset="0"/>
              <a:cs typeface="Arial" panose="020B0604020202020204" pitchFamily="34" charset="0"/>
            </a:endParaRPr>
          </a:p>
          <a:p>
            <a:endParaRPr lang="en-GB" sz="1200" b="0" i="0" dirty="0">
              <a:solidFill>
                <a:srgbClr val="000000"/>
              </a:solidFill>
              <a:effectLst/>
              <a:latin typeface="Arial" panose="020B0604020202020204" pitchFamily="34" charset="0"/>
              <a:cs typeface="Arial" panose="020B0604020202020204" pitchFamily="34" charset="0"/>
            </a:endParaRPr>
          </a:p>
          <a:p>
            <a:r>
              <a:rPr lang="en-GB" sz="1200" b="0" i="0" dirty="0">
                <a:solidFill>
                  <a:srgbClr val="000000"/>
                </a:solidFill>
                <a:effectLst/>
                <a:latin typeface="Arial" panose="020B0604020202020204" pitchFamily="34" charset="0"/>
                <a:cs typeface="Arial" panose="020B0604020202020204" pitchFamily="34" charset="0"/>
              </a:rPr>
              <a:t>The matrix is to support a consistent approach to developing and implementing trauma-informed practice, providing the best possible support to those who need it most. The purpose of the matrix is to establish how as an organisation you can embed systems and processes that acknowledge the impact of violence, adversity, and trauma, through recognising and supporting the strengths of an individual to overcome these experiences in their lives. It has been written to be inclusive of people of all ages.</a:t>
            </a:r>
          </a:p>
          <a:p>
            <a:endParaRPr lang="en-GB" sz="1200" dirty="0">
              <a:solidFill>
                <a:srgbClr val="000000"/>
              </a:solidFill>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As an organisation working in a trauma-informed way, drawing on the 6 principles of trauma informed practice you can positively affect transformational system change through recognising the importance and power of shared language and vision as well as joined up, integrated services.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 matrix is to be used to assess your current organisational needs and priorities for leading and developing a whole organisational approach to trauma informed practice. The 6 evaluation areas are based on the 6 principles. You will need to use this matrix at regular intervals to reflect on the impact of your work and consider the next steps you will take to amend/adapt your Action Plan document.</a:t>
            </a:r>
          </a:p>
        </p:txBody>
      </p:sp>
      <p:sp>
        <p:nvSpPr>
          <p:cNvPr id="12" name="TextBox 11">
            <a:extLst>
              <a:ext uri="{FF2B5EF4-FFF2-40B4-BE49-F238E27FC236}">
                <a16:creationId xmlns:a16="http://schemas.microsoft.com/office/drawing/2014/main" id="{3EDEAE62-912B-47F0-9E73-0934065070FA}"/>
              </a:ext>
            </a:extLst>
          </p:cNvPr>
          <p:cNvSpPr txBox="1"/>
          <p:nvPr/>
        </p:nvSpPr>
        <p:spPr>
          <a:xfrm>
            <a:off x="6177280" y="6228091"/>
            <a:ext cx="5354320" cy="369332"/>
          </a:xfrm>
          <a:prstGeom prst="rect">
            <a:avLst/>
          </a:prstGeom>
          <a:noFill/>
        </p:spPr>
        <p:txBody>
          <a:bodyPr wrap="square" rtlCol="0">
            <a:spAutoFit/>
          </a:bodyPr>
          <a:lstStyle/>
          <a:p>
            <a:pPr algn="r"/>
            <a:r>
              <a:rPr lang="en-GB" dirty="0">
                <a:latin typeface="Arial" panose="020B0604020202020204" pitchFamily="34" charset="0"/>
                <a:cs typeface="Arial" panose="020B0604020202020204" pitchFamily="34" charset="0"/>
              </a:rPr>
              <a:t>Trauma Informed Stoke-on-Trent and Staffordshire </a:t>
            </a:r>
          </a:p>
        </p:txBody>
      </p:sp>
    </p:spTree>
    <p:extLst>
      <p:ext uri="{BB962C8B-B14F-4D97-AF65-F5344CB8AC3E}">
        <p14:creationId xmlns:p14="http://schemas.microsoft.com/office/powerpoint/2010/main" val="3177209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5D50B3E-8057-48EF-9C64-A4EB00941CFE}"/>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8CD66A6-74BD-42D7-B7BF-36F35F2EA0C4}"/>
              </a:ext>
            </a:extLst>
          </p:cNvPr>
          <p:cNvSpPr txBox="1"/>
          <p:nvPr/>
        </p:nvSpPr>
        <p:spPr>
          <a:xfrm>
            <a:off x="660400" y="6228091"/>
            <a:ext cx="109728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Page 20</a:t>
            </a:r>
          </a:p>
        </p:txBody>
      </p:sp>
      <p:graphicFrame>
        <p:nvGraphicFramePr>
          <p:cNvPr id="6" name="Table 5">
            <a:extLst>
              <a:ext uri="{FF2B5EF4-FFF2-40B4-BE49-F238E27FC236}">
                <a16:creationId xmlns:a16="http://schemas.microsoft.com/office/drawing/2014/main" id="{2298BBA0-12B0-45B8-AAA4-1DD0196571C1}"/>
              </a:ext>
            </a:extLst>
          </p:cNvPr>
          <p:cNvGraphicFramePr>
            <a:graphicFrameLocks noGrp="1"/>
          </p:cNvGraphicFramePr>
          <p:nvPr>
            <p:extLst>
              <p:ext uri="{D42A27DB-BD31-4B8C-83A1-F6EECF244321}">
                <p14:modId xmlns:p14="http://schemas.microsoft.com/office/powerpoint/2010/main" val="2787569243"/>
              </p:ext>
            </p:extLst>
          </p:nvPr>
        </p:nvGraphicFramePr>
        <p:xfrm>
          <a:off x="660399" y="360684"/>
          <a:ext cx="10835695" cy="4475476"/>
        </p:xfrm>
        <a:graphic>
          <a:graphicData uri="http://schemas.openxmlformats.org/drawingml/2006/table">
            <a:tbl>
              <a:tblPr firstRow="1" bandRow="1">
                <a:tableStyleId>{5C22544A-7EE6-4342-B048-85BDC9FD1C3A}</a:tableStyleId>
              </a:tblPr>
              <a:tblGrid>
                <a:gridCol w="2959128">
                  <a:extLst>
                    <a:ext uri="{9D8B030D-6E8A-4147-A177-3AD203B41FA5}">
                      <a16:colId xmlns:a16="http://schemas.microsoft.com/office/drawing/2014/main" val="1832973928"/>
                    </a:ext>
                  </a:extLst>
                </a:gridCol>
                <a:gridCol w="1175993">
                  <a:extLst>
                    <a:ext uri="{9D8B030D-6E8A-4147-A177-3AD203B41FA5}">
                      <a16:colId xmlns:a16="http://schemas.microsoft.com/office/drawing/2014/main" val="554000333"/>
                    </a:ext>
                  </a:extLst>
                </a:gridCol>
                <a:gridCol w="1422400">
                  <a:extLst>
                    <a:ext uri="{9D8B030D-6E8A-4147-A177-3AD203B41FA5}">
                      <a16:colId xmlns:a16="http://schemas.microsoft.com/office/drawing/2014/main" val="79631457"/>
                    </a:ext>
                  </a:extLst>
                </a:gridCol>
                <a:gridCol w="1496087">
                  <a:extLst>
                    <a:ext uri="{9D8B030D-6E8A-4147-A177-3AD203B41FA5}">
                      <a16:colId xmlns:a16="http://schemas.microsoft.com/office/drawing/2014/main" val="1210764688"/>
                    </a:ext>
                  </a:extLst>
                </a:gridCol>
                <a:gridCol w="3782087">
                  <a:extLst>
                    <a:ext uri="{9D8B030D-6E8A-4147-A177-3AD203B41FA5}">
                      <a16:colId xmlns:a16="http://schemas.microsoft.com/office/drawing/2014/main" val="4002564380"/>
                    </a:ext>
                  </a:extLst>
                </a:gridCol>
              </a:tblGrid>
              <a:tr h="428678">
                <a:tc>
                  <a:txBody>
                    <a:bodyPr/>
                    <a:lstStyle/>
                    <a:p>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solidFill>
                            <a:srgbClr val="FFFFFF"/>
                          </a:solidFill>
                          <a:latin typeface="Arial" panose="020B0604020202020204" pitchFamily="34" charset="0"/>
                          <a:cs typeface="Arial" panose="020B0604020202020204" pitchFamily="34" charset="0"/>
                        </a:rPr>
                        <a:t>Not in place currently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latin typeface="Arial" panose="020B0604020202020204" pitchFamily="34" charset="0"/>
                          <a:cs typeface="Arial" panose="020B0604020202020204" pitchFamily="34" charset="0"/>
                        </a:rPr>
                        <a:t>Existing work needs embedding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latin typeface="Arial" panose="020B0604020202020204" pitchFamily="34" charset="0"/>
                          <a:cs typeface="Arial" panose="020B0604020202020204" pitchFamily="34" charset="0"/>
                        </a:rPr>
                        <a:t>Embedded with evidence to show impact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latin typeface="Arial" panose="020B0604020202020204" pitchFamily="34" charset="0"/>
                          <a:cs typeface="Arial" panose="020B0604020202020204" pitchFamily="34" charset="0"/>
                        </a:rPr>
                        <a:t>Notes</a:t>
                      </a:r>
                      <a:endParaRPr lang="en-GB"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extLst>
                  <a:ext uri="{0D108BD9-81ED-4DB2-BD59-A6C34878D82A}">
                    <a16:rowId xmlns:a16="http://schemas.microsoft.com/office/drawing/2014/main" val="54154832"/>
                  </a:ext>
                </a:extLst>
              </a:tr>
              <a:tr h="6349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through supervision and training.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extLst>
                  <a:ext uri="{0D108BD9-81ED-4DB2-BD59-A6C34878D82A}">
                    <a16:rowId xmlns:a16="http://schemas.microsoft.com/office/drawing/2014/main" val="1113068105"/>
                  </a:ext>
                </a:extLst>
              </a:tr>
              <a:tr h="731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As an organisation we listen to the views of our service users, we are curious and open to learn more about their culture.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0599433"/>
                  </a:ext>
                </a:extLst>
              </a:tr>
              <a:tr h="9093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Our organisation understands a family’s cultural identity, ethnicity, and language preferences. (What does good look like? We are adaptable and flexible within our practice; we are open to learn more about the needs of our service users, we </a:t>
                      </a:r>
                      <a:r>
                        <a:rPr lang="en-GB" sz="1200" dirty="0" err="1">
                          <a:latin typeface="Arial" panose="020B0604020202020204" pitchFamily="34" charset="0"/>
                          <a:cs typeface="Arial" panose="020B0604020202020204" pitchFamily="34" charset="0"/>
                        </a:rPr>
                        <a:t>we</a:t>
                      </a:r>
                      <a:r>
                        <a:rPr lang="en-GB" sz="1200" dirty="0">
                          <a:latin typeface="Arial" panose="020B0604020202020204" pitchFamily="34" charset="0"/>
                          <a:cs typeface="Arial" panose="020B0604020202020204" pitchFamily="34" charset="0"/>
                        </a:rPr>
                        <a:t> have equity and diversity policies that are accessible and reviewed).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extLst>
                  <a:ext uri="{0D108BD9-81ED-4DB2-BD59-A6C34878D82A}">
                    <a16:rowId xmlns:a16="http://schemas.microsoft.com/office/drawing/2014/main" val="436588000"/>
                  </a:ext>
                </a:extLst>
              </a:tr>
              <a:tr h="731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Staff are supported to access training and reflect on their own world view and cultural values.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8682240"/>
                  </a:ext>
                </a:extLst>
              </a:tr>
            </a:tbl>
          </a:graphicData>
        </a:graphic>
      </p:graphicFrame>
      <p:sp>
        <p:nvSpPr>
          <p:cNvPr id="7" name="TextBox 6">
            <a:extLst>
              <a:ext uri="{FF2B5EF4-FFF2-40B4-BE49-F238E27FC236}">
                <a16:creationId xmlns:a16="http://schemas.microsoft.com/office/drawing/2014/main" id="{E994CE1A-634E-43BF-B8CC-98D93656DE9E}"/>
              </a:ext>
            </a:extLst>
          </p:cNvPr>
          <p:cNvSpPr txBox="1"/>
          <p:nvPr/>
        </p:nvSpPr>
        <p:spPr>
          <a:xfrm>
            <a:off x="6177280" y="6228091"/>
            <a:ext cx="5354320" cy="369332"/>
          </a:xfrm>
          <a:prstGeom prst="rect">
            <a:avLst/>
          </a:prstGeom>
          <a:noFill/>
        </p:spPr>
        <p:txBody>
          <a:bodyPr wrap="square" rtlCol="0">
            <a:spAutoFit/>
          </a:bodyPr>
          <a:lstStyle/>
          <a:p>
            <a:pPr algn="r"/>
            <a:r>
              <a:rPr lang="en-GB" dirty="0">
                <a:latin typeface="Arial" panose="020B0604020202020204" pitchFamily="34" charset="0"/>
                <a:cs typeface="Arial" panose="020B0604020202020204" pitchFamily="34" charset="0"/>
              </a:rPr>
              <a:t>Trauma Informed Stoke-on-Trent and Staffordshire </a:t>
            </a:r>
          </a:p>
        </p:txBody>
      </p:sp>
    </p:spTree>
    <p:extLst>
      <p:ext uri="{BB962C8B-B14F-4D97-AF65-F5344CB8AC3E}">
        <p14:creationId xmlns:p14="http://schemas.microsoft.com/office/powerpoint/2010/main" val="3712754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5D50B3E-8057-48EF-9C64-A4EB00941CFE}"/>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8CD66A6-74BD-42D7-B7BF-36F35F2EA0C4}"/>
              </a:ext>
            </a:extLst>
          </p:cNvPr>
          <p:cNvSpPr txBox="1"/>
          <p:nvPr/>
        </p:nvSpPr>
        <p:spPr>
          <a:xfrm>
            <a:off x="660400" y="6228091"/>
            <a:ext cx="109728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Page 21</a:t>
            </a:r>
          </a:p>
        </p:txBody>
      </p:sp>
      <p:sp>
        <p:nvSpPr>
          <p:cNvPr id="12" name="Title 1">
            <a:extLst>
              <a:ext uri="{FF2B5EF4-FFF2-40B4-BE49-F238E27FC236}">
                <a16:creationId xmlns:a16="http://schemas.microsoft.com/office/drawing/2014/main" id="{7A4B22D3-ACCA-4505-9057-975A87A50B47}"/>
              </a:ext>
            </a:extLst>
          </p:cNvPr>
          <p:cNvSpPr>
            <a:spLocks noGrp="1"/>
          </p:cNvSpPr>
          <p:nvPr>
            <p:ph type="title"/>
          </p:nvPr>
        </p:nvSpPr>
        <p:spPr>
          <a:xfrm>
            <a:off x="838200" y="365125"/>
            <a:ext cx="10515600" cy="1325563"/>
          </a:xfrm>
        </p:spPr>
        <p:txBody>
          <a:bodyPr/>
          <a:lstStyle/>
          <a:p>
            <a:r>
              <a:rPr lang="en-GB" b="1" dirty="0">
                <a:solidFill>
                  <a:srgbClr val="6F2171"/>
                </a:solidFill>
                <a:latin typeface="Arial" panose="020B0604020202020204" pitchFamily="34" charset="0"/>
                <a:cs typeface="Arial" panose="020B0604020202020204" pitchFamily="34" charset="0"/>
              </a:rPr>
              <a:t>Notes</a:t>
            </a:r>
          </a:p>
        </p:txBody>
      </p:sp>
      <p:sp>
        <p:nvSpPr>
          <p:cNvPr id="6" name="TextBox 5">
            <a:extLst>
              <a:ext uri="{FF2B5EF4-FFF2-40B4-BE49-F238E27FC236}">
                <a16:creationId xmlns:a16="http://schemas.microsoft.com/office/drawing/2014/main" id="{E12A7D61-1FAE-46AA-83F0-DEA3AEC95FC1}"/>
              </a:ext>
            </a:extLst>
          </p:cNvPr>
          <p:cNvSpPr txBox="1"/>
          <p:nvPr/>
        </p:nvSpPr>
        <p:spPr>
          <a:xfrm>
            <a:off x="6177280" y="6228091"/>
            <a:ext cx="5354320" cy="369332"/>
          </a:xfrm>
          <a:prstGeom prst="rect">
            <a:avLst/>
          </a:prstGeom>
          <a:noFill/>
        </p:spPr>
        <p:txBody>
          <a:bodyPr wrap="square" rtlCol="0">
            <a:spAutoFit/>
          </a:bodyPr>
          <a:lstStyle/>
          <a:p>
            <a:pPr algn="r"/>
            <a:r>
              <a:rPr lang="en-GB" dirty="0">
                <a:latin typeface="Arial" panose="020B0604020202020204" pitchFamily="34" charset="0"/>
                <a:cs typeface="Arial" panose="020B0604020202020204" pitchFamily="34" charset="0"/>
              </a:rPr>
              <a:t>Trauma Informed Stoke-on-Trent and Staffordshire </a:t>
            </a:r>
          </a:p>
        </p:txBody>
      </p:sp>
    </p:spTree>
    <p:extLst>
      <p:ext uri="{BB962C8B-B14F-4D97-AF65-F5344CB8AC3E}">
        <p14:creationId xmlns:p14="http://schemas.microsoft.com/office/powerpoint/2010/main" val="559240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5D50B3E-8057-48EF-9C64-A4EB00941CFE}"/>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8CD66A6-74BD-42D7-B7BF-36F35F2EA0C4}"/>
              </a:ext>
            </a:extLst>
          </p:cNvPr>
          <p:cNvSpPr txBox="1"/>
          <p:nvPr/>
        </p:nvSpPr>
        <p:spPr>
          <a:xfrm>
            <a:off x="660400" y="6228091"/>
            <a:ext cx="109728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Page 22</a:t>
            </a:r>
          </a:p>
        </p:txBody>
      </p:sp>
      <p:sp>
        <p:nvSpPr>
          <p:cNvPr id="12" name="Title 1">
            <a:extLst>
              <a:ext uri="{FF2B5EF4-FFF2-40B4-BE49-F238E27FC236}">
                <a16:creationId xmlns:a16="http://schemas.microsoft.com/office/drawing/2014/main" id="{7A4B22D3-ACCA-4505-9057-975A87A50B47}"/>
              </a:ext>
            </a:extLst>
          </p:cNvPr>
          <p:cNvSpPr>
            <a:spLocks noGrp="1"/>
          </p:cNvSpPr>
          <p:nvPr>
            <p:ph type="title"/>
          </p:nvPr>
        </p:nvSpPr>
        <p:spPr>
          <a:xfrm>
            <a:off x="838200" y="365126"/>
            <a:ext cx="10515600" cy="894710"/>
          </a:xfrm>
        </p:spPr>
        <p:txBody>
          <a:bodyPr>
            <a:normAutofit/>
          </a:bodyPr>
          <a:lstStyle/>
          <a:p>
            <a:r>
              <a:rPr lang="en-GB" sz="1400" dirty="0">
                <a:latin typeface="Arial" panose="020B0604020202020204" pitchFamily="34" charset="0"/>
                <a:cs typeface="Arial" panose="020B0604020202020204" pitchFamily="34" charset="0"/>
              </a:rPr>
              <a:t>Trauma Informed Stoke-on-Trent and Staffordshire have produced these resources with support from the Violence Reduction Alliance (VRA) and Trauma Informed Consultancy Services (TICS). Thank you to all partners who have supported the development of Trauma Informed Stoke-on-Trent and Staffordshire.</a:t>
            </a:r>
            <a:endParaRPr lang="en-GB" sz="4800" b="1" dirty="0">
              <a:solidFill>
                <a:srgbClr val="6F217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FC51A27-8302-43FD-9C56-7E344311BE51}"/>
              </a:ext>
            </a:extLst>
          </p:cNvPr>
          <p:cNvSpPr txBox="1"/>
          <p:nvPr/>
        </p:nvSpPr>
        <p:spPr>
          <a:xfrm>
            <a:off x="6177280" y="6228091"/>
            <a:ext cx="5354320" cy="369332"/>
          </a:xfrm>
          <a:prstGeom prst="rect">
            <a:avLst/>
          </a:prstGeom>
          <a:noFill/>
        </p:spPr>
        <p:txBody>
          <a:bodyPr wrap="square" rtlCol="0">
            <a:spAutoFit/>
          </a:bodyPr>
          <a:lstStyle/>
          <a:p>
            <a:pPr algn="r"/>
            <a:r>
              <a:rPr lang="en-GB" dirty="0">
                <a:latin typeface="Arial" panose="020B0604020202020204" pitchFamily="34" charset="0"/>
                <a:cs typeface="Arial" panose="020B0604020202020204" pitchFamily="34" charset="0"/>
              </a:rPr>
              <a:t>Trauma Informed Stoke-on-Trent and Staffordshire </a:t>
            </a:r>
          </a:p>
        </p:txBody>
      </p:sp>
      <p:pic>
        <p:nvPicPr>
          <p:cNvPr id="8" name="Picture 7">
            <a:extLst>
              <a:ext uri="{FF2B5EF4-FFF2-40B4-BE49-F238E27FC236}">
                <a16:creationId xmlns:a16="http://schemas.microsoft.com/office/drawing/2014/main" id="{0AD913A9-5392-406D-A43E-4EECEC355DC3}"/>
              </a:ext>
            </a:extLst>
          </p:cNvPr>
          <p:cNvPicPr>
            <a:picLocks noChangeAspect="1"/>
          </p:cNvPicPr>
          <p:nvPr/>
        </p:nvPicPr>
        <p:blipFill rotWithShape="1">
          <a:blip r:embed="rId2">
            <a:extLst>
              <a:ext uri="{28A0092B-C50C-407E-A947-70E740481C1C}">
                <a14:useLocalDpi xmlns:a14="http://schemas.microsoft.com/office/drawing/2010/main" val="0"/>
              </a:ext>
            </a:extLst>
          </a:blip>
          <a:srcRect l="9910" t="10477" r="9375" b="9185"/>
          <a:stretch/>
        </p:blipFill>
        <p:spPr>
          <a:xfrm>
            <a:off x="1861457" y="1212056"/>
            <a:ext cx="8469086" cy="4741699"/>
          </a:xfrm>
          <a:prstGeom prst="rect">
            <a:avLst/>
          </a:prstGeom>
        </p:spPr>
      </p:pic>
    </p:spTree>
    <p:extLst>
      <p:ext uri="{BB962C8B-B14F-4D97-AF65-F5344CB8AC3E}">
        <p14:creationId xmlns:p14="http://schemas.microsoft.com/office/powerpoint/2010/main" val="2093958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5D50B3E-8057-48EF-9C64-A4EB00941CFE}"/>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8CD66A6-74BD-42D7-B7BF-36F35F2EA0C4}"/>
              </a:ext>
            </a:extLst>
          </p:cNvPr>
          <p:cNvSpPr txBox="1"/>
          <p:nvPr/>
        </p:nvSpPr>
        <p:spPr>
          <a:xfrm>
            <a:off x="660400" y="6228091"/>
            <a:ext cx="109728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Page 3</a:t>
            </a:r>
          </a:p>
        </p:txBody>
      </p:sp>
      <p:pic>
        <p:nvPicPr>
          <p:cNvPr id="13" name="Picture 12">
            <a:extLst>
              <a:ext uri="{FF2B5EF4-FFF2-40B4-BE49-F238E27FC236}">
                <a16:creationId xmlns:a16="http://schemas.microsoft.com/office/drawing/2014/main" id="{5D369136-8F66-4A06-AE9F-8B8B9C6F20B8}"/>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17783" t="18530" r="16289" b="15329"/>
          <a:stretch/>
        </p:blipFill>
        <p:spPr>
          <a:xfrm>
            <a:off x="7109133" y="958957"/>
            <a:ext cx="5069840" cy="5086243"/>
          </a:xfrm>
          <a:prstGeom prst="rect">
            <a:avLst/>
          </a:prstGeom>
        </p:spPr>
      </p:pic>
      <p:sp>
        <p:nvSpPr>
          <p:cNvPr id="6" name="Rectangle 5">
            <a:extLst>
              <a:ext uri="{FF2B5EF4-FFF2-40B4-BE49-F238E27FC236}">
                <a16:creationId xmlns:a16="http://schemas.microsoft.com/office/drawing/2014/main" id="{8B533328-03C0-41CB-B5D5-A314D090F448}"/>
              </a:ext>
            </a:extLst>
          </p:cNvPr>
          <p:cNvSpPr/>
          <p:nvPr/>
        </p:nvSpPr>
        <p:spPr>
          <a:xfrm>
            <a:off x="660400" y="681335"/>
            <a:ext cx="10871200" cy="1477328"/>
          </a:xfrm>
          <a:prstGeom prst="rect">
            <a:avLst/>
          </a:prstGeom>
        </p:spPr>
        <p:txBody>
          <a:bodyPr wrap="square">
            <a:spAutoFit/>
          </a:bodyPr>
          <a:lstStyle/>
          <a:p>
            <a:r>
              <a:rPr lang="en-GB" sz="1200" b="0" i="0" dirty="0">
                <a:solidFill>
                  <a:srgbClr val="000000"/>
                </a:solidFill>
                <a:effectLst/>
                <a:latin typeface="Arial" panose="020B0604020202020204" pitchFamily="34" charset="0"/>
                <a:cs typeface="Arial" panose="020B0604020202020204" pitchFamily="34" charset="0"/>
              </a:rPr>
              <a:t>This framework promotes and supports a shared understanding of what being trauma-informed means to children, individuals and </a:t>
            </a:r>
            <a:r>
              <a:rPr lang="en-GB" sz="1200" dirty="0">
                <a:latin typeface="Arial" panose="020B0604020202020204" pitchFamily="34" charset="0"/>
                <a:cs typeface="Arial" panose="020B0604020202020204" pitchFamily="34" charset="0"/>
              </a:rPr>
              <a:t>families, professionals, and volunteers.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As an organisation, you will need to make service specific adaptations to the matrix in relation to needs and priorities in the context of your own service, language and needs of those that you are working with. For the purposes of this matrix, we have used the phrase service user as we deemed this the most relatable word for multidisciplinary professionals. </a:t>
            </a:r>
          </a:p>
          <a:p>
            <a:endParaRPr lang="en-GB" dirty="0"/>
          </a:p>
        </p:txBody>
      </p:sp>
      <p:sp>
        <p:nvSpPr>
          <p:cNvPr id="7" name="TextBox 6">
            <a:extLst>
              <a:ext uri="{FF2B5EF4-FFF2-40B4-BE49-F238E27FC236}">
                <a16:creationId xmlns:a16="http://schemas.microsoft.com/office/drawing/2014/main" id="{5D5A3191-EC00-439F-8D62-7009A1E856FC}"/>
              </a:ext>
            </a:extLst>
          </p:cNvPr>
          <p:cNvSpPr txBox="1"/>
          <p:nvPr/>
        </p:nvSpPr>
        <p:spPr>
          <a:xfrm>
            <a:off x="6177280" y="6228091"/>
            <a:ext cx="5354320" cy="369332"/>
          </a:xfrm>
          <a:prstGeom prst="rect">
            <a:avLst/>
          </a:prstGeom>
          <a:noFill/>
        </p:spPr>
        <p:txBody>
          <a:bodyPr wrap="square" rtlCol="0">
            <a:spAutoFit/>
          </a:bodyPr>
          <a:lstStyle/>
          <a:p>
            <a:pPr algn="r"/>
            <a:r>
              <a:rPr lang="en-GB" dirty="0">
                <a:latin typeface="Arial" panose="020B0604020202020204" pitchFamily="34" charset="0"/>
                <a:cs typeface="Arial" panose="020B0604020202020204" pitchFamily="34" charset="0"/>
              </a:rPr>
              <a:t>Trauma Informed Stoke-on-Trent and Staffordshire </a:t>
            </a:r>
          </a:p>
        </p:txBody>
      </p:sp>
    </p:spTree>
    <p:extLst>
      <p:ext uri="{BB962C8B-B14F-4D97-AF65-F5344CB8AC3E}">
        <p14:creationId xmlns:p14="http://schemas.microsoft.com/office/powerpoint/2010/main" val="1007316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54903-AEC9-4D91-BC65-9116421DF27D}"/>
              </a:ext>
            </a:extLst>
          </p:cNvPr>
          <p:cNvSpPr>
            <a:spLocks noGrp="1"/>
          </p:cNvSpPr>
          <p:nvPr>
            <p:ph type="title"/>
          </p:nvPr>
        </p:nvSpPr>
        <p:spPr/>
        <p:txBody>
          <a:bodyPr/>
          <a:lstStyle/>
          <a:p>
            <a:r>
              <a:rPr lang="en-GB" b="1" dirty="0">
                <a:solidFill>
                  <a:srgbClr val="6F2171"/>
                </a:solidFill>
                <a:latin typeface="Arial" panose="020B0604020202020204" pitchFamily="34" charset="0"/>
                <a:cs typeface="Arial" panose="020B0604020202020204" pitchFamily="34" charset="0"/>
              </a:rPr>
              <a:t>1. Safety </a:t>
            </a:r>
          </a:p>
        </p:txBody>
      </p:sp>
      <p:cxnSp>
        <p:nvCxnSpPr>
          <p:cNvPr id="5" name="Straight Connector 4">
            <a:extLst>
              <a:ext uri="{FF2B5EF4-FFF2-40B4-BE49-F238E27FC236}">
                <a16:creationId xmlns:a16="http://schemas.microsoft.com/office/drawing/2014/main" id="{65D50B3E-8057-48EF-9C64-A4EB00941CFE}"/>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8CD66A6-74BD-42D7-B7BF-36F35F2EA0C4}"/>
              </a:ext>
            </a:extLst>
          </p:cNvPr>
          <p:cNvSpPr txBox="1"/>
          <p:nvPr/>
        </p:nvSpPr>
        <p:spPr>
          <a:xfrm>
            <a:off x="660400" y="6228091"/>
            <a:ext cx="109728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Page 4</a:t>
            </a:r>
          </a:p>
        </p:txBody>
      </p:sp>
      <p:sp>
        <p:nvSpPr>
          <p:cNvPr id="3" name="TextBox 2">
            <a:extLst>
              <a:ext uri="{FF2B5EF4-FFF2-40B4-BE49-F238E27FC236}">
                <a16:creationId xmlns:a16="http://schemas.microsoft.com/office/drawing/2014/main" id="{2F47CDF4-1133-4FC1-AC7A-B28F11C259E1}"/>
              </a:ext>
            </a:extLst>
          </p:cNvPr>
          <p:cNvSpPr txBox="1"/>
          <p:nvPr/>
        </p:nvSpPr>
        <p:spPr>
          <a:xfrm>
            <a:off x="660400" y="1366080"/>
            <a:ext cx="10871200" cy="369332"/>
          </a:xfrm>
          <a:prstGeom prst="rect">
            <a:avLst/>
          </a:prstGeom>
          <a:noFill/>
        </p:spPr>
        <p:txBody>
          <a:bodyPr wrap="square" rtlCol="0">
            <a:spAutoFit/>
          </a:bodyPr>
          <a:lstStyle/>
          <a:p>
            <a:r>
              <a:rPr lang="en-GB" b="1" dirty="0">
                <a:solidFill>
                  <a:srgbClr val="6F2171"/>
                </a:solidFill>
                <a:latin typeface="Arial" panose="020B0604020202020204" pitchFamily="34" charset="0"/>
                <a:cs typeface="Arial" panose="020B0604020202020204" pitchFamily="34" charset="0"/>
              </a:rPr>
              <a:t>Physical Safety Assessment </a:t>
            </a:r>
          </a:p>
        </p:txBody>
      </p:sp>
      <p:graphicFrame>
        <p:nvGraphicFramePr>
          <p:cNvPr id="4" name="Table 3">
            <a:extLst>
              <a:ext uri="{FF2B5EF4-FFF2-40B4-BE49-F238E27FC236}">
                <a16:creationId xmlns:a16="http://schemas.microsoft.com/office/drawing/2014/main" id="{E458F67D-B297-46D5-BFAD-6B0AB8C1C5E3}"/>
              </a:ext>
            </a:extLst>
          </p:cNvPr>
          <p:cNvGraphicFramePr>
            <a:graphicFrameLocks noGrp="1"/>
          </p:cNvGraphicFramePr>
          <p:nvPr>
            <p:extLst>
              <p:ext uri="{D42A27DB-BD31-4B8C-83A1-F6EECF244321}">
                <p14:modId xmlns:p14="http://schemas.microsoft.com/office/powerpoint/2010/main" val="714606183"/>
              </p:ext>
            </p:extLst>
          </p:nvPr>
        </p:nvGraphicFramePr>
        <p:xfrm>
          <a:off x="660399" y="1781134"/>
          <a:ext cx="10835695" cy="4172621"/>
        </p:xfrm>
        <a:graphic>
          <a:graphicData uri="http://schemas.openxmlformats.org/drawingml/2006/table">
            <a:tbl>
              <a:tblPr firstRow="1" bandRow="1">
                <a:tableStyleId>{5C22544A-7EE6-4342-B048-85BDC9FD1C3A}</a:tableStyleId>
              </a:tblPr>
              <a:tblGrid>
                <a:gridCol w="2661921">
                  <a:extLst>
                    <a:ext uri="{9D8B030D-6E8A-4147-A177-3AD203B41FA5}">
                      <a16:colId xmlns:a16="http://schemas.microsoft.com/office/drawing/2014/main" val="2276365863"/>
                    </a:ext>
                  </a:extLst>
                </a:gridCol>
                <a:gridCol w="1178560">
                  <a:extLst>
                    <a:ext uri="{9D8B030D-6E8A-4147-A177-3AD203B41FA5}">
                      <a16:colId xmlns:a16="http://schemas.microsoft.com/office/drawing/2014/main" val="2676991236"/>
                    </a:ext>
                  </a:extLst>
                </a:gridCol>
                <a:gridCol w="1711306">
                  <a:extLst>
                    <a:ext uri="{9D8B030D-6E8A-4147-A177-3AD203B41FA5}">
                      <a16:colId xmlns:a16="http://schemas.microsoft.com/office/drawing/2014/main" val="3661417934"/>
                    </a:ext>
                  </a:extLst>
                </a:gridCol>
                <a:gridCol w="1757680">
                  <a:extLst>
                    <a:ext uri="{9D8B030D-6E8A-4147-A177-3AD203B41FA5}">
                      <a16:colId xmlns:a16="http://schemas.microsoft.com/office/drawing/2014/main" val="866904797"/>
                    </a:ext>
                  </a:extLst>
                </a:gridCol>
                <a:gridCol w="3526228">
                  <a:extLst>
                    <a:ext uri="{9D8B030D-6E8A-4147-A177-3AD203B41FA5}">
                      <a16:colId xmlns:a16="http://schemas.microsoft.com/office/drawing/2014/main" val="4230314065"/>
                    </a:ext>
                  </a:extLst>
                </a:gridCol>
              </a:tblGrid>
              <a:tr h="796450">
                <a:tc>
                  <a:txBody>
                    <a:bodyPr/>
                    <a:lstStyle/>
                    <a:p>
                      <a:endParaRPr lang="en-GB" dirty="0">
                        <a:solidFill>
                          <a:srgbClr val="6F217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2171"/>
                    </a:solidFill>
                  </a:tcPr>
                </a:tc>
                <a:tc>
                  <a:txBody>
                    <a:bodyPr/>
                    <a:lstStyle/>
                    <a:p>
                      <a:pPr algn="ctr"/>
                      <a:r>
                        <a:rPr lang="en-GB" b="0" dirty="0">
                          <a:solidFill>
                            <a:schemeClr val="bg1"/>
                          </a:solidFill>
                          <a:latin typeface="Arial" panose="020B0604020202020204" pitchFamily="34" charset="0"/>
                          <a:cs typeface="Arial" panose="020B0604020202020204" pitchFamily="34" charset="0"/>
                        </a:rPr>
                        <a:t>Not in place currently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2171"/>
                    </a:solidFill>
                  </a:tcPr>
                </a:tc>
                <a:tc>
                  <a:txBody>
                    <a:bodyPr/>
                    <a:lstStyle/>
                    <a:p>
                      <a:pPr algn="ctr"/>
                      <a:r>
                        <a:rPr lang="en-GB" b="0" dirty="0">
                          <a:solidFill>
                            <a:schemeClr val="bg1"/>
                          </a:solidFill>
                          <a:latin typeface="Arial" panose="020B0604020202020204" pitchFamily="34" charset="0"/>
                          <a:cs typeface="Arial" panose="020B0604020202020204" pitchFamily="34" charset="0"/>
                        </a:rPr>
                        <a:t>Existing works needs embedding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2171"/>
                    </a:solidFill>
                  </a:tcPr>
                </a:tc>
                <a:tc>
                  <a:txBody>
                    <a:bodyPr/>
                    <a:lstStyle/>
                    <a:p>
                      <a:pPr algn="ctr"/>
                      <a:r>
                        <a:rPr lang="en-GB" b="0" dirty="0">
                          <a:solidFill>
                            <a:schemeClr val="bg1"/>
                          </a:solidFill>
                          <a:latin typeface="Arial" panose="020B0604020202020204" pitchFamily="34" charset="0"/>
                          <a:cs typeface="Arial" panose="020B0604020202020204" pitchFamily="34" charset="0"/>
                        </a:rPr>
                        <a:t>Embedded with evidence to show impact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2171"/>
                    </a:solidFill>
                  </a:tcPr>
                </a:tc>
                <a:tc>
                  <a:txBody>
                    <a:bodyPr/>
                    <a:lstStyle/>
                    <a:p>
                      <a:pPr algn="ctr"/>
                      <a:r>
                        <a:rPr lang="en-GB" b="0" dirty="0">
                          <a:solidFill>
                            <a:schemeClr val="bg1"/>
                          </a:solidFill>
                          <a:latin typeface="Arial" panose="020B0604020202020204" pitchFamily="34" charset="0"/>
                          <a:cs typeface="Arial" panose="020B0604020202020204" pitchFamily="34" charset="0"/>
                        </a:rPr>
                        <a:t>Notes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2171"/>
                    </a:solidFill>
                  </a:tcPr>
                </a:tc>
                <a:extLst>
                  <a:ext uri="{0D108BD9-81ED-4DB2-BD59-A6C34878D82A}">
                    <a16:rowId xmlns:a16="http://schemas.microsoft.com/office/drawing/2014/main" val="3954105096"/>
                  </a:ext>
                </a:extLst>
              </a:tr>
              <a:tr h="880781">
                <a:tc>
                  <a:txBody>
                    <a:bodyPr/>
                    <a:lstStyle/>
                    <a:p>
                      <a:r>
                        <a:rPr lang="en-GB" sz="1200" dirty="0">
                          <a:latin typeface="Arial" panose="020B0604020202020204" pitchFamily="34" charset="0"/>
                          <a:cs typeface="Arial" panose="020B0604020202020204" pitchFamily="34" charset="0"/>
                        </a:rPr>
                        <a:t>The physical environment makes service users feel safe with comfortable places to wait.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extLst>
                  <a:ext uri="{0D108BD9-81ED-4DB2-BD59-A6C34878D82A}">
                    <a16:rowId xmlns:a16="http://schemas.microsoft.com/office/drawing/2014/main" val="3738704143"/>
                  </a:ext>
                </a:extLst>
              </a:tr>
              <a:tr h="796450">
                <a:tc>
                  <a:txBody>
                    <a:bodyPr/>
                    <a:lstStyle/>
                    <a:p>
                      <a:r>
                        <a:rPr lang="en-GB" sz="1200" b="0" i="0" kern="1200" dirty="0">
                          <a:solidFill>
                            <a:schemeClr val="dk1"/>
                          </a:solidFill>
                          <a:effectLst/>
                          <a:latin typeface="Arial" panose="020B0604020202020204" pitchFamily="34" charset="0"/>
                          <a:ea typeface="+mn-ea"/>
                          <a:cs typeface="Arial" panose="020B0604020202020204" pitchFamily="34" charset="0"/>
                        </a:rPr>
                        <a:t>There are culturally safe and inclusive play spaces for children. (What does good look like? creating an environment where diversity is respected and valued, we ensure that the principles of inclusion apply to children of all abilities, ethnic backgrounds and ages).</a:t>
                      </a:r>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59915341"/>
                  </a:ext>
                </a:extLst>
              </a:tr>
              <a:tr h="796450">
                <a:tc>
                  <a:txBody>
                    <a:bodyPr/>
                    <a:lstStyle/>
                    <a:p>
                      <a:r>
                        <a:rPr lang="en-GB" sz="1200" b="0" i="0" kern="1200" dirty="0">
                          <a:solidFill>
                            <a:schemeClr val="dk1"/>
                          </a:solidFill>
                          <a:effectLst/>
                          <a:latin typeface="Arial" panose="020B0604020202020204" pitchFamily="34" charset="0"/>
                          <a:ea typeface="+mn-ea"/>
                          <a:cs typeface="Arial" panose="020B0604020202020204" pitchFamily="34" charset="0"/>
                        </a:rPr>
                        <a:t>We have private, quiet spaces for service users and family members who may find busy and noisy settings distressing. </a:t>
                      </a:r>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extLst>
                  <a:ext uri="{0D108BD9-81ED-4DB2-BD59-A6C34878D82A}">
                    <a16:rowId xmlns:a16="http://schemas.microsoft.com/office/drawing/2014/main" val="3043306391"/>
                  </a:ext>
                </a:extLst>
              </a:tr>
            </a:tbl>
          </a:graphicData>
        </a:graphic>
      </p:graphicFrame>
      <p:sp>
        <p:nvSpPr>
          <p:cNvPr id="8" name="TextBox 7">
            <a:extLst>
              <a:ext uri="{FF2B5EF4-FFF2-40B4-BE49-F238E27FC236}">
                <a16:creationId xmlns:a16="http://schemas.microsoft.com/office/drawing/2014/main" id="{14805520-4E5C-41DF-8130-B148D81575A4}"/>
              </a:ext>
            </a:extLst>
          </p:cNvPr>
          <p:cNvSpPr txBox="1"/>
          <p:nvPr/>
        </p:nvSpPr>
        <p:spPr>
          <a:xfrm>
            <a:off x="6177280" y="6228091"/>
            <a:ext cx="5354320" cy="369332"/>
          </a:xfrm>
          <a:prstGeom prst="rect">
            <a:avLst/>
          </a:prstGeom>
          <a:noFill/>
        </p:spPr>
        <p:txBody>
          <a:bodyPr wrap="square" rtlCol="0">
            <a:spAutoFit/>
          </a:bodyPr>
          <a:lstStyle/>
          <a:p>
            <a:pPr algn="r"/>
            <a:r>
              <a:rPr lang="en-GB" dirty="0">
                <a:latin typeface="Arial" panose="020B0604020202020204" pitchFamily="34" charset="0"/>
                <a:cs typeface="Arial" panose="020B0604020202020204" pitchFamily="34" charset="0"/>
              </a:rPr>
              <a:t>Trauma Informed Stoke-on-Trent and Staffordshire </a:t>
            </a:r>
          </a:p>
        </p:txBody>
      </p:sp>
    </p:spTree>
    <p:extLst>
      <p:ext uri="{BB962C8B-B14F-4D97-AF65-F5344CB8AC3E}">
        <p14:creationId xmlns:p14="http://schemas.microsoft.com/office/powerpoint/2010/main" val="848194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5D50B3E-8057-48EF-9C64-A4EB00941CFE}"/>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8CD66A6-74BD-42D7-B7BF-36F35F2EA0C4}"/>
              </a:ext>
            </a:extLst>
          </p:cNvPr>
          <p:cNvSpPr txBox="1"/>
          <p:nvPr/>
        </p:nvSpPr>
        <p:spPr>
          <a:xfrm>
            <a:off x="660400" y="6228091"/>
            <a:ext cx="109728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Page 5</a:t>
            </a:r>
          </a:p>
        </p:txBody>
      </p:sp>
      <p:graphicFrame>
        <p:nvGraphicFramePr>
          <p:cNvPr id="6" name="Table 5">
            <a:extLst>
              <a:ext uri="{FF2B5EF4-FFF2-40B4-BE49-F238E27FC236}">
                <a16:creationId xmlns:a16="http://schemas.microsoft.com/office/drawing/2014/main" id="{2298BBA0-12B0-45B8-AAA4-1DD0196571C1}"/>
              </a:ext>
            </a:extLst>
          </p:cNvPr>
          <p:cNvGraphicFramePr>
            <a:graphicFrameLocks noGrp="1"/>
          </p:cNvGraphicFramePr>
          <p:nvPr>
            <p:extLst>
              <p:ext uri="{D42A27DB-BD31-4B8C-83A1-F6EECF244321}">
                <p14:modId xmlns:p14="http://schemas.microsoft.com/office/powerpoint/2010/main" val="2266760866"/>
              </p:ext>
            </p:extLst>
          </p:nvPr>
        </p:nvGraphicFramePr>
        <p:xfrm>
          <a:off x="660399" y="360684"/>
          <a:ext cx="10835695" cy="3068322"/>
        </p:xfrm>
        <a:graphic>
          <a:graphicData uri="http://schemas.openxmlformats.org/drawingml/2006/table">
            <a:tbl>
              <a:tblPr firstRow="1" bandRow="1">
                <a:tableStyleId>{5C22544A-7EE6-4342-B048-85BDC9FD1C3A}</a:tableStyleId>
              </a:tblPr>
              <a:tblGrid>
                <a:gridCol w="2959128">
                  <a:extLst>
                    <a:ext uri="{9D8B030D-6E8A-4147-A177-3AD203B41FA5}">
                      <a16:colId xmlns:a16="http://schemas.microsoft.com/office/drawing/2014/main" val="1832973928"/>
                    </a:ext>
                  </a:extLst>
                </a:gridCol>
                <a:gridCol w="1175993">
                  <a:extLst>
                    <a:ext uri="{9D8B030D-6E8A-4147-A177-3AD203B41FA5}">
                      <a16:colId xmlns:a16="http://schemas.microsoft.com/office/drawing/2014/main" val="554000333"/>
                    </a:ext>
                  </a:extLst>
                </a:gridCol>
                <a:gridCol w="1422400">
                  <a:extLst>
                    <a:ext uri="{9D8B030D-6E8A-4147-A177-3AD203B41FA5}">
                      <a16:colId xmlns:a16="http://schemas.microsoft.com/office/drawing/2014/main" val="79631457"/>
                    </a:ext>
                  </a:extLst>
                </a:gridCol>
                <a:gridCol w="1496087">
                  <a:extLst>
                    <a:ext uri="{9D8B030D-6E8A-4147-A177-3AD203B41FA5}">
                      <a16:colId xmlns:a16="http://schemas.microsoft.com/office/drawing/2014/main" val="1210764688"/>
                    </a:ext>
                  </a:extLst>
                </a:gridCol>
                <a:gridCol w="3782087">
                  <a:extLst>
                    <a:ext uri="{9D8B030D-6E8A-4147-A177-3AD203B41FA5}">
                      <a16:colId xmlns:a16="http://schemas.microsoft.com/office/drawing/2014/main" val="4002564380"/>
                    </a:ext>
                  </a:extLst>
                </a:gridCol>
              </a:tblGrid>
              <a:tr h="428678">
                <a:tc>
                  <a:txBody>
                    <a:bodyPr/>
                    <a:lstStyle/>
                    <a:p>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solidFill>
                            <a:srgbClr val="FFFFFF"/>
                          </a:solidFill>
                          <a:latin typeface="Arial" panose="020B0604020202020204" pitchFamily="34" charset="0"/>
                          <a:cs typeface="Arial" panose="020B0604020202020204" pitchFamily="34" charset="0"/>
                        </a:rPr>
                        <a:t>Not in place currently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latin typeface="Arial" panose="020B0604020202020204" pitchFamily="34" charset="0"/>
                          <a:cs typeface="Arial" panose="020B0604020202020204" pitchFamily="34" charset="0"/>
                        </a:rPr>
                        <a:t>Existing work needs embedding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latin typeface="Arial" panose="020B0604020202020204" pitchFamily="34" charset="0"/>
                          <a:cs typeface="Arial" panose="020B0604020202020204" pitchFamily="34" charset="0"/>
                        </a:rPr>
                        <a:t>Embedded with evidence to show impact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latin typeface="Arial" panose="020B0604020202020204" pitchFamily="34" charset="0"/>
                          <a:cs typeface="Arial" panose="020B0604020202020204" pitchFamily="34" charset="0"/>
                        </a:rPr>
                        <a:t>Notes</a:t>
                      </a:r>
                      <a:endParaRPr lang="en-GB"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extLst>
                  <a:ext uri="{0D108BD9-81ED-4DB2-BD59-A6C34878D82A}">
                    <a16:rowId xmlns:a16="http://schemas.microsoft.com/office/drawing/2014/main" val="54154832"/>
                  </a:ext>
                </a:extLst>
              </a:tr>
              <a:tr h="1056642">
                <a:tc>
                  <a:txBody>
                    <a:bodyPr/>
                    <a:lstStyle/>
                    <a:p>
                      <a:r>
                        <a:rPr lang="en-GB" sz="1200" b="0" i="0" kern="1200" dirty="0">
                          <a:solidFill>
                            <a:schemeClr val="tx1"/>
                          </a:solidFill>
                          <a:effectLst/>
                          <a:latin typeface="Arial" panose="020B0604020202020204" pitchFamily="34" charset="0"/>
                          <a:ea typeface="+mn-ea"/>
                          <a:cs typeface="Arial" panose="020B0604020202020204" pitchFamily="34" charset="0"/>
                        </a:rPr>
                        <a:t>As an organisation we tailor the physical environment to service user’s needs, preferences, and circumstances. </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57966232"/>
                  </a:ext>
                </a:extLst>
              </a:tr>
              <a:tr h="1251073">
                <a:tc>
                  <a:txBody>
                    <a:bodyPr/>
                    <a:lstStyle/>
                    <a:p>
                      <a:r>
                        <a:rPr lang="en-GB" sz="1200" b="0" i="0" kern="1200" dirty="0">
                          <a:solidFill>
                            <a:schemeClr val="tx1"/>
                          </a:solidFill>
                          <a:effectLst/>
                          <a:latin typeface="Arial" panose="020B0604020202020204" pitchFamily="34" charset="0"/>
                          <a:ea typeface="+mn-ea"/>
                          <a:cs typeface="Arial" panose="020B0604020202020204" pitchFamily="34" charset="0"/>
                        </a:rPr>
                        <a:t>We gather feedback from service users on their perceptions of the physical environment and ways we can make the environment feel safe. (What does good look like? We have feedback forms and surveys to gather service user feedback).</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extLst>
                  <a:ext uri="{0D108BD9-81ED-4DB2-BD59-A6C34878D82A}">
                    <a16:rowId xmlns:a16="http://schemas.microsoft.com/office/drawing/2014/main" val="1113068105"/>
                  </a:ext>
                </a:extLst>
              </a:tr>
            </a:tbl>
          </a:graphicData>
        </a:graphic>
      </p:graphicFrame>
      <p:sp>
        <p:nvSpPr>
          <p:cNvPr id="7" name="TextBox 6">
            <a:extLst>
              <a:ext uri="{FF2B5EF4-FFF2-40B4-BE49-F238E27FC236}">
                <a16:creationId xmlns:a16="http://schemas.microsoft.com/office/drawing/2014/main" id="{A9C8A775-6F7D-4845-8A8C-2D88054DEBC0}"/>
              </a:ext>
            </a:extLst>
          </p:cNvPr>
          <p:cNvSpPr txBox="1"/>
          <p:nvPr/>
        </p:nvSpPr>
        <p:spPr>
          <a:xfrm>
            <a:off x="6177280" y="6228091"/>
            <a:ext cx="5354320" cy="369332"/>
          </a:xfrm>
          <a:prstGeom prst="rect">
            <a:avLst/>
          </a:prstGeom>
          <a:noFill/>
        </p:spPr>
        <p:txBody>
          <a:bodyPr wrap="square" rtlCol="0">
            <a:spAutoFit/>
          </a:bodyPr>
          <a:lstStyle/>
          <a:p>
            <a:pPr algn="r"/>
            <a:r>
              <a:rPr lang="en-GB" dirty="0">
                <a:latin typeface="Arial" panose="020B0604020202020204" pitchFamily="34" charset="0"/>
                <a:cs typeface="Arial" panose="020B0604020202020204" pitchFamily="34" charset="0"/>
              </a:rPr>
              <a:t>Trauma Informed Stoke-on-Trent and Staffordshire </a:t>
            </a:r>
          </a:p>
        </p:txBody>
      </p:sp>
    </p:spTree>
    <p:extLst>
      <p:ext uri="{BB962C8B-B14F-4D97-AF65-F5344CB8AC3E}">
        <p14:creationId xmlns:p14="http://schemas.microsoft.com/office/powerpoint/2010/main" val="2473357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5D50B3E-8057-48EF-9C64-A4EB00941CFE}"/>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8CD66A6-74BD-42D7-B7BF-36F35F2EA0C4}"/>
              </a:ext>
            </a:extLst>
          </p:cNvPr>
          <p:cNvSpPr txBox="1"/>
          <p:nvPr/>
        </p:nvSpPr>
        <p:spPr>
          <a:xfrm>
            <a:off x="660400" y="6228091"/>
            <a:ext cx="109728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Page 6</a:t>
            </a:r>
          </a:p>
        </p:txBody>
      </p:sp>
      <p:sp>
        <p:nvSpPr>
          <p:cNvPr id="12" name="TextBox 11">
            <a:extLst>
              <a:ext uri="{FF2B5EF4-FFF2-40B4-BE49-F238E27FC236}">
                <a16:creationId xmlns:a16="http://schemas.microsoft.com/office/drawing/2014/main" id="{E413AFDC-5D1C-4F31-A228-C9DAB7BCC369}"/>
              </a:ext>
            </a:extLst>
          </p:cNvPr>
          <p:cNvSpPr txBox="1"/>
          <p:nvPr/>
        </p:nvSpPr>
        <p:spPr>
          <a:xfrm>
            <a:off x="660400" y="522800"/>
            <a:ext cx="10871200" cy="369332"/>
          </a:xfrm>
          <a:prstGeom prst="rect">
            <a:avLst/>
          </a:prstGeom>
          <a:noFill/>
        </p:spPr>
        <p:txBody>
          <a:bodyPr wrap="square" rtlCol="0">
            <a:spAutoFit/>
          </a:bodyPr>
          <a:lstStyle/>
          <a:p>
            <a:r>
              <a:rPr lang="en-GB" b="1" dirty="0">
                <a:solidFill>
                  <a:srgbClr val="6F2171"/>
                </a:solidFill>
                <a:latin typeface="Arial" panose="020B0604020202020204" pitchFamily="34" charset="0"/>
                <a:cs typeface="Arial" panose="020B0604020202020204" pitchFamily="34" charset="0"/>
              </a:rPr>
              <a:t>Emotional Safety Assessment </a:t>
            </a:r>
          </a:p>
        </p:txBody>
      </p:sp>
      <p:graphicFrame>
        <p:nvGraphicFramePr>
          <p:cNvPr id="13" name="Table 12">
            <a:extLst>
              <a:ext uri="{FF2B5EF4-FFF2-40B4-BE49-F238E27FC236}">
                <a16:creationId xmlns:a16="http://schemas.microsoft.com/office/drawing/2014/main" id="{F133EA7E-C5D9-4B41-AE5A-332BB708E059}"/>
              </a:ext>
            </a:extLst>
          </p:cNvPr>
          <p:cNvGraphicFramePr>
            <a:graphicFrameLocks noGrp="1"/>
          </p:cNvGraphicFramePr>
          <p:nvPr>
            <p:extLst>
              <p:ext uri="{D42A27DB-BD31-4B8C-83A1-F6EECF244321}">
                <p14:modId xmlns:p14="http://schemas.microsoft.com/office/powerpoint/2010/main" val="2810352283"/>
              </p:ext>
            </p:extLst>
          </p:nvPr>
        </p:nvGraphicFramePr>
        <p:xfrm>
          <a:off x="660399" y="958174"/>
          <a:ext cx="10835695" cy="4812701"/>
        </p:xfrm>
        <a:graphic>
          <a:graphicData uri="http://schemas.openxmlformats.org/drawingml/2006/table">
            <a:tbl>
              <a:tblPr firstRow="1" bandRow="1">
                <a:tableStyleId>{5C22544A-7EE6-4342-B048-85BDC9FD1C3A}</a:tableStyleId>
              </a:tblPr>
              <a:tblGrid>
                <a:gridCol w="2661921">
                  <a:extLst>
                    <a:ext uri="{9D8B030D-6E8A-4147-A177-3AD203B41FA5}">
                      <a16:colId xmlns:a16="http://schemas.microsoft.com/office/drawing/2014/main" val="2276365863"/>
                    </a:ext>
                  </a:extLst>
                </a:gridCol>
                <a:gridCol w="1178560">
                  <a:extLst>
                    <a:ext uri="{9D8B030D-6E8A-4147-A177-3AD203B41FA5}">
                      <a16:colId xmlns:a16="http://schemas.microsoft.com/office/drawing/2014/main" val="2676991236"/>
                    </a:ext>
                  </a:extLst>
                </a:gridCol>
                <a:gridCol w="1711306">
                  <a:extLst>
                    <a:ext uri="{9D8B030D-6E8A-4147-A177-3AD203B41FA5}">
                      <a16:colId xmlns:a16="http://schemas.microsoft.com/office/drawing/2014/main" val="3661417934"/>
                    </a:ext>
                  </a:extLst>
                </a:gridCol>
                <a:gridCol w="1757680">
                  <a:extLst>
                    <a:ext uri="{9D8B030D-6E8A-4147-A177-3AD203B41FA5}">
                      <a16:colId xmlns:a16="http://schemas.microsoft.com/office/drawing/2014/main" val="866904797"/>
                    </a:ext>
                  </a:extLst>
                </a:gridCol>
                <a:gridCol w="3526228">
                  <a:extLst>
                    <a:ext uri="{9D8B030D-6E8A-4147-A177-3AD203B41FA5}">
                      <a16:colId xmlns:a16="http://schemas.microsoft.com/office/drawing/2014/main" val="4230314065"/>
                    </a:ext>
                  </a:extLst>
                </a:gridCol>
              </a:tblGrid>
              <a:tr h="796450">
                <a:tc>
                  <a:txBody>
                    <a:bodyPr/>
                    <a:lstStyle/>
                    <a:p>
                      <a:endParaRPr lang="en-GB" dirty="0">
                        <a:solidFill>
                          <a:srgbClr val="6F217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2171"/>
                    </a:solidFill>
                  </a:tcPr>
                </a:tc>
                <a:tc>
                  <a:txBody>
                    <a:bodyPr/>
                    <a:lstStyle/>
                    <a:p>
                      <a:pPr algn="ctr"/>
                      <a:r>
                        <a:rPr lang="en-GB" b="0" dirty="0">
                          <a:solidFill>
                            <a:schemeClr val="bg1"/>
                          </a:solidFill>
                          <a:latin typeface="Arial" panose="020B0604020202020204" pitchFamily="34" charset="0"/>
                          <a:cs typeface="Arial" panose="020B0604020202020204" pitchFamily="34" charset="0"/>
                        </a:rPr>
                        <a:t>Not in place currently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2171"/>
                    </a:solidFill>
                  </a:tcPr>
                </a:tc>
                <a:tc>
                  <a:txBody>
                    <a:bodyPr/>
                    <a:lstStyle/>
                    <a:p>
                      <a:pPr algn="ctr"/>
                      <a:r>
                        <a:rPr lang="en-GB" b="0" dirty="0">
                          <a:solidFill>
                            <a:schemeClr val="bg1"/>
                          </a:solidFill>
                          <a:latin typeface="Arial" panose="020B0604020202020204" pitchFamily="34" charset="0"/>
                          <a:cs typeface="Arial" panose="020B0604020202020204" pitchFamily="34" charset="0"/>
                        </a:rPr>
                        <a:t>Existing works needs embedding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2171"/>
                    </a:solidFill>
                  </a:tcPr>
                </a:tc>
                <a:tc>
                  <a:txBody>
                    <a:bodyPr/>
                    <a:lstStyle/>
                    <a:p>
                      <a:pPr algn="ctr"/>
                      <a:r>
                        <a:rPr lang="en-GB" b="0" dirty="0">
                          <a:solidFill>
                            <a:schemeClr val="bg1"/>
                          </a:solidFill>
                          <a:latin typeface="Arial" panose="020B0604020202020204" pitchFamily="34" charset="0"/>
                          <a:cs typeface="Arial" panose="020B0604020202020204" pitchFamily="34" charset="0"/>
                        </a:rPr>
                        <a:t>Embedded with evidence to show impact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2171"/>
                    </a:solidFill>
                  </a:tcPr>
                </a:tc>
                <a:tc>
                  <a:txBody>
                    <a:bodyPr/>
                    <a:lstStyle/>
                    <a:p>
                      <a:pPr algn="ctr"/>
                      <a:r>
                        <a:rPr lang="en-GB" b="0" dirty="0">
                          <a:solidFill>
                            <a:schemeClr val="bg1"/>
                          </a:solidFill>
                          <a:latin typeface="Arial" panose="020B0604020202020204" pitchFamily="34" charset="0"/>
                          <a:cs typeface="Arial" panose="020B0604020202020204" pitchFamily="34" charset="0"/>
                        </a:rPr>
                        <a:t>Notes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2171"/>
                    </a:solidFill>
                  </a:tcPr>
                </a:tc>
                <a:extLst>
                  <a:ext uri="{0D108BD9-81ED-4DB2-BD59-A6C34878D82A}">
                    <a16:rowId xmlns:a16="http://schemas.microsoft.com/office/drawing/2014/main" val="3954105096"/>
                  </a:ext>
                </a:extLst>
              </a:tr>
              <a:tr h="880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Arial" panose="020B0604020202020204" pitchFamily="34" charset="0"/>
                          <a:ea typeface="+mn-ea"/>
                          <a:cs typeface="Arial" panose="020B0604020202020204" pitchFamily="34" charset="0"/>
                        </a:rPr>
                        <a:t>The service promotes people as the experts on their own lives. Service users feel heard and understood without judgement. </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extLst>
                  <a:ext uri="{0D108BD9-81ED-4DB2-BD59-A6C34878D82A}">
                    <a16:rowId xmlns:a16="http://schemas.microsoft.com/office/drawing/2014/main" val="3738704143"/>
                  </a:ext>
                </a:extLst>
              </a:tr>
              <a:tr h="796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Arial" panose="020B0604020202020204" pitchFamily="34" charset="0"/>
                          <a:ea typeface="+mn-ea"/>
                          <a:cs typeface="Arial" panose="020B0604020202020204" pitchFamily="34" charset="0"/>
                        </a:rPr>
                        <a:t>The perspective of service users is gathered through surveys and interviews, promoting the voice of service users, and gathering their satisfaction of the service and areas of improvement. </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59915341"/>
                  </a:ext>
                </a:extLst>
              </a:tr>
              <a:tr h="796450">
                <a:tc>
                  <a:txBody>
                    <a:bodyPr/>
                    <a:lstStyle/>
                    <a:p>
                      <a:r>
                        <a:rPr lang="en-GB" sz="1200" b="0" i="0" kern="1200" dirty="0">
                          <a:solidFill>
                            <a:schemeClr val="dk1"/>
                          </a:solidFill>
                          <a:effectLst/>
                          <a:latin typeface="Arial" panose="020B0604020202020204" pitchFamily="34" charset="0"/>
                          <a:ea typeface="+mn-ea"/>
                          <a:cs typeface="Arial" panose="020B0604020202020204" pitchFamily="34" charset="0"/>
                        </a:rPr>
                        <a:t>We have private, quiet spaces for service users and family members who may find busy and noisy settings distressing. </a:t>
                      </a:r>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extLst>
                  <a:ext uri="{0D108BD9-81ED-4DB2-BD59-A6C34878D82A}">
                    <a16:rowId xmlns:a16="http://schemas.microsoft.com/office/drawing/2014/main" val="3043306391"/>
                  </a:ext>
                </a:extLst>
              </a:tr>
              <a:tr h="796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Service users feel able to express their individual needs without judgement or fear of anti-oppressive practice. </a:t>
                      </a:r>
                      <a:endParaRPr lang="en-GB" sz="1200" dirty="0">
                        <a:solidFill>
                          <a:schemeClr val="tx1"/>
                        </a:solidFill>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6080063"/>
                  </a:ext>
                </a:extLst>
              </a:tr>
            </a:tbl>
          </a:graphicData>
        </a:graphic>
      </p:graphicFrame>
      <p:sp>
        <p:nvSpPr>
          <p:cNvPr id="7" name="TextBox 6">
            <a:extLst>
              <a:ext uri="{FF2B5EF4-FFF2-40B4-BE49-F238E27FC236}">
                <a16:creationId xmlns:a16="http://schemas.microsoft.com/office/drawing/2014/main" id="{578782D3-4225-46D4-A4B4-DC6A60B5F773}"/>
              </a:ext>
            </a:extLst>
          </p:cNvPr>
          <p:cNvSpPr txBox="1"/>
          <p:nvPr/>
        </p:nvSpPr>
        <p:spPr>
          <a:xfrm>
            <a:off x="6177280" y="6228091"/>
            <a:ext cx="5354320" cy="369332"/>
          </a:xfrm>
          <a:prstGeom prst="rect">
            <a:avLst/>
          </a:prstGeom>
          <a:noFill/>
        </p:spPr>
        <p:txBody>
          <a:bodyPr wrap="square" rtlCol="0">
            <a:spAutoFit/>
          </a:bodyPr>
          <a:lstStyle/>
          <a:p>
            <a:pPr algn="r"/>
            <a:r>
              <a:rPr lang="en-GB" dirty="0">
                <a:latin typeface="Arial" panose="020B0604020202020204" pitchFamily="34" charset="0"/>
                <a:cs typeface="Arial" panose="020B0604020202020204" pitchFamily="34" charset="0"/>
              </a:rPr>
              <a:t>Trauma Informed Stoke-on-Trent and Staffordshire </a:t>
            </a:r>
          </a:p>
        </p:txBody>
      </p:sp>
    </p:spTree>
    <p:extLst>
      <p:ext uri="{BB962C8B-B14F-4D97-AF65-F5344CB8AC3E}">
        <p14:creationId xmlns:p14="http://schemas.microsoft.com/office/powerpoint/2010/main" val="4068334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5D50B3E-8057-48EF-9C64-A4EB00941CFE}"/>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8CD66A6-74BD-42D7-B7BF-36F35F2EA0C4}"/>
              </a:ext>
            </a:extLst>
          </p:cNvPr>
          <p:cNvSpPr txBox="1"/>
          <p:nvPr/>
        </p:nvSpPr>
        <p:spPr>
          <a:xfrm>
            <a:off x="660400" y="6228091"/>
            <a:ext cx="109728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Page 7</a:t>
            </a:r>
          </a:p>
        </p:txBody>
      </p:sp>
      <p:graphicFrame>
        <p:nvGraphicFramePr>
          <p:cNvPr id="6" name="Table 5">
            <a:extLst>
              <a:ext uri="{FF2B5EF4-FFF2-40B4-BE49-F238E27FC236}">
                <a16:creationId xmlns:a16="http://schemas.microsoft.com/office/drawing/2014/main" id="{2298BBA0-12B0-45B8-AAA4-1DD0196571C1}"/>
              </a:ext>
            </a:extLst>
          </p:cNvPr>
          <p:cNvGraphicFramePr>
            <a:graphicFrameLocks noGrp="1"/>
          </p:cNvGraphicFramePr>
          <p:nvPr>
            <p:extLst>
              <p:ext uri="{D42A27DB-BD31-4B8C-83A1-F6EECF244321}">
                <p14:modId xmlns:p14="http://schemas.microsoft.com/office/powerpoint/2010/main" val="67807874"/>
              </p:ext>
            </p:extLst>
          </p:nvPr>
        </p:nvGraphicFramePr>
        <p:xfrm>
          <a:off x="660399" y="360684"/>
          <a:ext cx="10835695" cy="4622800"/>
        </p:xfrm>
        <a:graphic>
          <a:graphicData uri="http://schemas.openxmlformats.org/drawingml/2006/table">
            <a:tbl>
              <a:tblPr firstRow="1" bandRow="1">
                <a:tableStyleId>{5C22544A-7EE6-4342-B048-85BDC9FD1C3A}</a:tableStyleId>
              </a:tblPr>
              <a:tblGrid>
                <a:gridCol w="2959128">
                  <a:extLst>
                    <a:ext uri="{9D8B030D-6E8A-4147-A177-3AD203B41FA5}">
                      <a16:colId xmlns:a16="http://schemas.microsoft.com/office/drawing/2014/main" val="1832973928"/>
                    </a:ext>
                  </a:extLst>
                </a:gridCol>
                <a:gridCol w="1175993">
                  <a:extLst>
                    <a:ext uri="{9D8B030D-6E8A-4147-A177-3AD203B41FA5}">
                      <a16:colId xmlns:a16="http://schemas.microsoft.com/office/drawing/2014/main" val="554000333"/>
                    </a:ext>
                  </a:extLst>
                </a:gridCol>
                <a:gridCol w="1422400">
                  <a:extLst>
                    <a:ext uri="{9D8B030D-6E8A-4147-A177-3AD203B41FA5}">
                      <a16:colId xmlns:a16="http://schemas.microsoft.com/office/drawing/2014/main" val="79631457"/>
                    </a:ext>
                  </a:extLst>
                </a:gridCol>
                <a:gridCol w="1496087">
                  <a:extLst>
                    <a:ext uri="{9D8B030D-6E8A-4147-A177-3AD203B41FA5}">
                      <a16:colId xmlns:a16="http://schemas.microsoft.com/office/drawing/2014/main" val="1210764688"/>
                    </a:ext>
                  </a:extLst>
                </a:gridCol>
                <a:gridCol w="3782087">
                  <a:extLst>
                    <a:ext uri="{9D8B030D-6E8A-4147-A177-3AD203B41FA5}">
                      <a16:colId xmlns:a16="http://schemas.microsoft.com/office/drawing/2014/main" val="4002564380"/>
                    </a:ext>
                  </a:extLst>
                </a:gridCol>
              </a:tblGrid>
              <a:tr h="428678">
                <a:tc>
                  <a:txBody>
                    <a:bodyPr/>
                    <a:lstStyle/>
                    <a:p>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solidFill>
                            <a:srgbClr val="FFFFFF"/>
                          </a:solidFill>
                          <a:latin typeface="Arial" panose="020B0604020202020204" pitchFamily="34" charset="0"/>
                          <a:cs typeface="Arial" panose="020B0604020202020204" pitchFamily="34" charset="0"/>
                        </a:rPr>
                        <a:t>Not in place currently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latin typeface="Arial" panose="020B0604020202020204" pitchFamily="34" charset="0"/>
                          <a:cs typeface="Arial" panose="020B0604020202020204" pitchFamily="34" charset="0"/>
                        </a:rPr>
                        <a:t>Existing work needs embedding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latin typeface="Arial" panose="020B0604020202020204" pitchFamily="34" charset="0"/>
                          <a:cs typeface="Arial" panose="020B0604020202020204" pitchFamily="34" charset="0"/>
                        </a:rPr>
                        <a:t>Embedded with evidence to show impact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latin typeface="Arial" panose="020B0604020202020204" pitchFamily="34" charset="0"/>
                          <a:cs typeface="Arial" panose="020B0604020202020204" pitchFamily="34" charset="0"/>
                        </a:rPr>
                        <a:t>Notes</a:t>
                      </a:r>
                      <a:endParaRPr lang="en-GB"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extLst>
                  <a:ext uri="{0D108BD9-81ED-4DB2-BD59-A6C34878D82A}">
                    <a16:rowId xmlns:a16="http://schemas.microsoft.com/office/drawing/2014/main" val="54154832"/>
                  </a:ext>
                </a:extLst>
              </a:tr>
              <a:tr h="1251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Staff feel safe and supported to do their work in line with policies and procedures. And staff and managers recognise the impact of vicarious traumatisation and work to ensure staff are given reflective spaces, regular supervision, and support.</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extLst>
                  <a:ext uri="{0D108BD9-81ED-4DB2-BD59-A6C34878D82A}">
                    <a16:rowId xmlns:a16="http://schemas.microsoft.com/office/drawing/2014/main" val="1113068105"/>
                  </a:ext>
                </a:extLst>
              </a:tr>
              <a:tr h="1056640">
                <a:tc>
                  <a:txBody>
                    <a:bodyPr/>
                    <a:lstStyle/>
                    <a:p>
                      <a:r>
                        <a:rPr lang="en-GB" sz="1200" b="0" i="0" kern="1200" dirty="0">
                          <a:solidFill>
                            <a:schemeClr val="dk1"/>
                          </a:solidFill>
                          <a:effectLst/>
                          <a:latin typeface="Arial" panose="020B0604020202020204" pitchFamily="34" charset="0"/>
                          <a:ea typeface="+mn-ea"/>
                          <a:cs typeface="Arial" panose="020B0604020202020204" pitchFamily="34" charset="0"/>
                        </a:rPr>
                        <a:t>Staff receive professional development opportunities through training and supervision and are encouraged to provide feedback in the form of surveys and interviews. </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8612690"/>
                  </a:ext>
                </a:extLst>
              </a:tr>
              <a:tr h="1251073">
                <a:tc>
                  <a:txBody>
                    <a:bodyPr/>
                    <a:lstStyle/>
                    <a:p>
                      <a:r>
                        <a:rPr lang="en-GB" sz="1200" b="0" i="0" kern="1200" dirty="0">
                          <a:solidFill>
                            <a:schemeClr val="dk1"/>
                          </a:solidFill>
                          <a:effectLst/>
                          <a:latin typeface="Arial" panose="020B0604020202020204" pitchFamily="34" charset="0"/>
                          <a:ea typeface="+mn-ea"/>
                          <a:cs typeface="Arial" panose="020B0604020202020204" pitchFamily="34" charset="0"/>
                        </a:rPr>
                        <a:t>As an organisation we pride ourselves in creating and delivering a non-judgemental service that provides safety, belonging and supports service users, treating them with dignity and respect. (What does good look like? We receive service user feedback and we respond to feedback in a timely manner). </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extLst>
                  <a:ext uri="{0D108BD9-81ED-4DB2-BD59-A6C34878D82A}">
                    <a16:rowId xmlns:a16="http://schemas.microsoft.com/office/drawing/2014/main" val="3595100860"/>
                  </a:ext>
                </a:extLst>
              </a:tr>
            </a:tbl>
          </a:graphicData>
        </a:graphic>
      </p:graphicFrame>
      <p:sp>
        <p:nvSpPr>
          <p:cNvPr id="7" name="TextBox 6">
            <a:extLst>
              <a:ext uri="{FF2B5EF4-FFF2-40B4-BE49-F238E27FC236}">
                <a16:creationId xmlns:a16="http://schemas.microsoft.com/office/drawing/2014/main" id="{36E94FFD-2C75-421F-8198-E8D3D8E4319F}"/>
              </a:ext>
            </a:extLst>
          </p:cNvPr>
          <p:cNvSpPr txBox="1"/>
          <p:nvPr/>
        </p:nvSpPr>
        <p:spPr>
          <a:xfrm>
            <a:off x="6177280" y="6228091"/>
            <a:ext cx="5354320" cy="369332"/>
          </a:xfrm>
          <a:prstGeom prst="rect">
            <a:avLst/>
          </a:prstGeom>
          <a:noFill/>
        </p:spPr>
        <p:txBody>
          <a:bodyPr wrap="square" rtlCol="0">
            <a:spAutoFit/>
          </a:bodyPr>
          <a:lstStyle/>
          <a:p>
            <a:pPr algn="r"/>
            <a:r>
              <a:rPr lang="en-GB" dirty="0">
                <a:latin typeface="Arial" panose="020B0604020202020204" pitchFamily="34" charset="0"/>
                <a:cs typeface="Arial" panose="020B0604020202020204" pitchFamily="34" charset="0"/>
              </a:rPr>
              <a:t>Trauma Informed Stoke-on-Trent and Staffordshire </a:t>
            </a:r>
          </a:p>
        </p:txBody>
      </p:sp>
    </p:spTree>
    <p:extLst>
      <p:ext uri="{BB962C8B-B14F-4D97-AF65-F5344CB8AC3E}">
        <p14:creationId xmlns:p14="http://schemas.microsoft.com/office/powerpoint/2010/main" val="4258722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54903-AEC9-4D91-BC65-9116421DF27D}"/>
              </a:ext>
            </a:extLst>
          </p:cNvPr>
          <p:cNvSpPr>
            <a:spLocks noGrp="1"/>
          </p:cNvSpPr>
          <p:nvPr>
            <p:ph type="title"/>
          </p:nvPr>
        </p:nvSpPr>
        <p:spPr/>
        <p:txBody>
          <a:bodyPr/>
          <a:lstStyle/>
          <a:p>
            <a:r>
              <a:rPr lang="en-GB" b="1" dirty="0">
                <a:solidFill>
                  <a:srgbClr val="6F2171"/>
                </a:solidFill>
                <a:latin typeface="Arial" panose="020B0604020202020204" pitchFamily="34" charset="0"/>
                <a:cs typeface="Arial" panose="020B0604020202020204" pitchFamily="34" charset="0"/>
              </a:rPr>
              <a:t>2. Trustworthiness and Transparency </a:t>
            </a:r>
          </a:p>
        </p:txBody>
      </p:sp>
      <p:cxnSp>
        <p:nvCxnSpPr>
          <p:cNvPr id="5" name="Straight Connector 4">
            <a:extLst>
              <a:ext uri="{FF2B5EF4-FFF2-40B4-BE49-F238E27FC236}">
                <a16:creationId xmlns:a16="http://schemas.microsoft.com/office/drawing/2014/main" id="{65D50B3E-8057-48EF-9C64-A4EB00941CFE}"/>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8CD66A6-74BD-42D7-B7BF-36F35F2EA0C4}"/>
              </a:ext>
            </a:extLst>
          </p:cNvPr>
          <p:cNvSpPr txBox="1"/>
          <p:nvPr/>
        </p:nvSpPr>
        <p:spPr>
          <a:xfrm>
            <a:off x="660400" y="6228091"/>
            <a:ext cx="109728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Page 8</a:t>
            </a:r>
          </a:p>
        </p:txBody>
      </p:sp>
      <p:graphicFrame>
        <p:nvGraphicFramePr>
          <p:cNvPr id="4" name="Table 3">
            <a:extLst>
              <a:ext uri="{FF2B5EF4-FFF2-40B4-BE49-F238E27FC236}">
                <a16:creationId xmlns:a16="http://schemas.microsoft.com/office/drawing/2014/main" id="{E458F67D-B297-46D5-BFAD-6B0AB8C1C5E3}"/>
              </a:ext>
            </a:extLst>
          </p:cNvPr>
          <p:cNvGraphicFramePr>
            <a:graphicFrameLocks noGrp="1"/>
          </p:cNvGraphicFramePr>
          <p:nvPr>
            <p:extLst>
              <p:ext uri="{D42A27DB-BD31-4B8C-83A1-F6EECF244321}">
                <p14:modId xmlns:p14="http://schemas.microsoft.com/office/powerpoint/2010/main" val="1190721401"/>
              </p:ext>
            </p:extLst>
          </p:nvPr>
        </p:nvGraphicFramePr>
        <p:xfrm>
          <a:off x="660399" y="1781134"/>
          <a:ext cx="10835695" cy="4206240"/>
        </p:xfrm>
        <a:graphic>
          <a:graphicData uri="http://schemas.openxmlformats.org/drawingml/2006/table">
            <a:tbl>
              <a:tblPr firstRow="1" bandRow="1">
                <a:tableStyleId>{5C22544A-7EE6-4342-B048-85BDC9FD1C3A}</a:tableStyleId>
              </a:tblPr>
              <a:tblGrid>
                <a:gridCol w="2661921">
                  <a:extLst>
                    <a:ext uri="{9D8B030D-6E8A-4147-A177-3AD203B41FA5}">
                      <a16:colId xmlns:a16="http://schemas.microsoft.com/office/drawing/2014/main" val="2276365863"/>
                    </a:ext>
                  </a:extLst>
                </a:gridCol>
                <a:gridCol w="1178560">
                  <a:extLst>
                    <a:ext uri="{9D8B030D-6E8A-4147-A177-3AD203B41FA5}">
                      <a16:colId xmlns:a16="http://schemas.microsoft.com/office/drawing/2014/main" val="2676991236"/>
                    </a:ext>
                  </a:extLst>
                </a:gridCol>
                <a:gridCol w="1711306">
                  <a:extLst>
                    <a:ext uri="{9D8B030D-6E8A-4147-A177-3AD203B41FA5}">
                      <a16:colId xmlns:a16="http://schemas.microsoft.com/office/drawing/2014/main" val="3661417934"/>
                    </a:ext>
                  </a:extLst>
                </a:gridCol>
                <a:gridCol w="1757680">
                  <a:extLst>
                    <a:ext uri="{9D8B030D-6E8A-4147-A177-3AD203B41FA5}">
                      <a16:colId xmlns:a16="http://schemas.microsoft.com/office/drawing/2014/main" val="866904797"/>
                    </a:ext>
                  </a:extLst>
                </a:gridCol>
                <a:gridCol w="3526228">
                  <a:extLst>
                    <a:ext uri="{9D8B030D-6E8A-4147-A177-3AD203B41FA5}">
                      <a16:colId xmlns:a16="http://schemas.microsoft.com/office/drawing/2014/main" val="4230314065"/>
                    </a:ext>
                  </a:extLst>
                </a:gridCol>
              </a:tblGrid>
              <a:tr h="796450">
                <a:tc>
                  <a:txBody>
                    <a:bodyPr/>
                    <a:lstStyle/>
                    <a:p>
                      <a:endParaRPr lang="en-GB" dirty="0">
                        <a:solidFill>
                          <a:srgbClr val="6F217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2171"/>
                    </a:solidFill>
                  </a:tcPr>
                </a:tc>
                <a:tc>
                  <a:txBody>
                    <a:bodyPr/>
                    <a:lstStyle/>
                    <a:p>
                      <a:pPr algn="ctr"/>
                      <a:r>
                        <a:rPr lang="en-GB" b="0" dirty="0">
                          <a:solidFill>
                            <a:schemeClr val="bg1"/>
                          </a:solidFill>
                          <a:latin typeface="Arial" panose="020B0604020202020204" pitchFamily="34" charset="0"/>
                          <a:cs typeface="Arial" panose="020B0604020202020204" pitchFamily="34" charset="0"/>
                        </a:rPr>
                        <a:t>Not in place currently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2171"/>
                    </a:solidFill>
                  </a:tcPr>
                </a:tc>
                <a:tc>
                  <a:txBody>
                    <a:bodyPr/>
                    <a:lstStyle/>
                    <a:p>
                      <a:pPr algn="ctr"/>
                      <a:r>
                        <a:rPr lang="en-GB" b="0" dirty="0">
                          <a:solidFill>
                            <a:schemeClr val="bg1"/>
                          </a:solidFill>
                          <a:latin typeface="Arial" panose="020B0604020202020204" pitchFamily="34" charset="0"/>
                          <a:cs typeface="Arial" panose="020B0604020202020204" pitchFamily="34" charset="0"/>
                        </a:rPr>
                        <a:t>Existing works needs embedding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2171"/>
                    </a:solidFill>
                  </a:tcPr>
                </a:tc>
                <a:tc>
                  <a:txBody>
                    <a:bodyPr/>
                    <a:lstStyle/>
                    <a:p>
                      <a:pPr algn="ctr"/>
                      <a:r>
                        <a:rPr lang="en-GB" b="0" dirty="0">
                          <a:solidFill>
                            <a:schemeClr val="bg1"/>
                          </a:solidFill>
                          <a:latin typeface="Arial" panose="020B0604020202020204" pitchFamily="34" charset="0"/>
                          <a:cs typeface="Arial" panose="020B0604020202020204" pitchFamily="34" charset="0"/>
                        </a:rPr>
                        <a:t>Embedded with evidence to show impact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2171"/>
                    </a:solidFill>
                  </a:tcPr>
                </a:tc>
                <a:tc>
                  <a:txBody>
                    <a:bodyPr/>
                    <a:lstStyle/>
                    <a:p>
                      <a:pPr algn="ctr"/>
                      <a:r>
                        <a:rPr lang="en-GB" b="0" dirty="0">
                          <a:solidFill>
                            <a:schemeClr val="bg1"/>
                          </a:solidFill>
                          <a:latin typeface="Arial" panose="020B0604020202020204" pitchFamily="34" charset="0"/>
                          <a:cs typeface="Arial" panose="020B0604020202020204" pitchFamily="34" charset="0"/>
                        </a:rPr>
                        <a:t>Notes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2171"/>
                    </a:solidFill>
                  </a:tcPr>
                </a:tc>
                <a:extLst>
                  <a:ext uri="{0D108BD9-81ED-4DB2-BD59-A6C34878D82A}">
                    <a16:rowId xmlns:a16="http://schemas.microsoft.com/office/drawing/2014/main" val="3954105096"/>
                  </a:ext>
                </a:extLst>
              </a:tr>
              <a:tr h="880781">
                <a:tc>
                  <a:txBody>
                    <a:bodyPr/>
                    <a:lstStyle/>
                    <a:p>
                      <a:r>
                        <a:rPr lang="en-GB" sz="1200" b="0" i="0" kern="1200" dirty="0">
                          <a:solidFill>
                            <a:schemeClr val="dk1"/>
                          </a:solidFill>
                          <a:effectLst/>
                          <a:latin typeface="Arial" panose="020B0604020202020204" pitchFamily="34" charset="0"/>
                          <a:ea typeface="+mn-ea"/>
                          <a:cs typeface="Arial" panose="020B0604020202020204" pitchFamily="34" charset="0"/>
                        </a:rPr>
                        <a:t>As an organisation we regularly gather feedback from service users and staff on their perceptions of the organisation's trustworthiness, this is gathered through feedback forms and interviews. As an organisation we are open and transparent and share these findings with staff and service users. </a:t>
                      </a:r>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tc>
                  <a:txBody>
                    <a:bodyPr/>
                    <a:lstStyle/>
                    <a:p>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2FA"/>
                    </a:solidFill>
                  </a:tcPr>
                </a:tc>
                <a:extLst>
                  <a:ext uri="{0D108BD9-81ED-4DB2-BD59-A6C34878D82A}">
                    <a16:rowId xmlns:a16="http://schemas.microsoft.com/office/drawing/2014/main" val="3738704143"/>
                  </a:ext>
                </a:extLst>
              </a:tr>
              <a:tr h="796450">
                <a:tc>
                  <a:txBody>
                    <a:bodyPr/>
                    <a:lstStyle/>
                    <a:p>
                      <a:r>
                        <a:rPr lang="en-GB" sz="1200" b="0" i="0" kern="1200" dirty="0">
                          <a:solidFill>
                            <a:schemeClr val="dk1"/>
                          </a:solidFill>
                          <a:effectLst/>
                          <a:latin typeface="Arial" panose="020B0604020202020204" pitchFamily="34" charset="0"/>
                          <a:ea typeface="+mn-ea"/>
                          <a:cs typeface="Arial" panose="020B0604020202020204" pitchFamily="34" charset="0"/>
                        </a:rPr>
                        <a:t>As an organisation we have robust policies and procedures in place which are reviewed regularly, to ensure they promote transparency and build trust (examples privacy policies, safeguarding policies, confidentiality, and grievance procedures). </a:t>
                      </a:r>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59915341"/>
                  </a:ext>
                </a:extLst>
              </a:tr>
            </a:tbl>
          </a:graphicData>
        </a:graphic>
      </p:graphicFrame>
      <p:sp>
        <p:nvSpPr>
          <p:cNvPr id="7" name="TextBox 6">
            <a:extLst>
              <a:ext uri="{FF2B5EF4-FFF2-40B4-BE49-F238E27FC236}">
                <a16:creationId xmlns:a16="http://schemas.microsoft.com/office/drawing/2014/main" id="{205AA836-FE55-4397-95CE-DAC0E6FB43C3}"/>
              </a:ext>
            </a:extLst>
          </p:cNvPr>
          <p:cNvSpPr txBox="1"/>
          <p:nvPr/>
        </p:nvSpPr>
        <p:spPr>
          <a:xfrm>
            <a:off x="6177280" y="6228091"/>
            <a:ext cx="5354320" cy="369332"/>
          </a:xfrm>
          <a:prstGeom prst="rect">
            <a:avLst/>
          </a:prstGeom>
          <a:noFill/>
        </p:spPr>
        <p:txBody>
          <a:bodyPr wrap="square" rtlCol="0">
            <a:spAutoFit/>
          </a:bodyPr>
          <a:lstStyle/>
          <a:p>
            <a:pPr algn="r"/>
            <a:r>
              <a:rPr lang="en-GB" dirty="0">
                <a:latin typeface="Arial" panose="020B0604020202020204" pitchFamily="34" charset="0"/>
                <a:cs typeface="Arial" panose="020B0604020202020204" pitchFamily="34" charset="0"/>
              </a:rPr>
              <a:t>Trauma Informed Stoke-on-Trent and Staffordshire </a:t>
            </a:r>
          </a:p>
        </p:txBody>
      </p:sp>
    </p:spTree>
    <p:extLst>
      <p:ext uri="{BB962C8B-B14F-4D97-AF65-F5344CB8AC3E}">
        <p14:creationId xmlns:p14="http://schemas.microsoft.com/office/powerpoint/2010/main" val="85688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5D50B3E-8057-48EF-9C64-A4EB00941CFE}"/>
              </a:ext>
            </a:extLst>
          </p:cNvPr>
          <p:cNvCxnSpPr>
            <a:cxnSpLocks/>
          </p:cNvCxnSpPr>
          <p:nvPr/>
        </p:nvCxnSpPr>
        <p:spPr>
          <a:xfrm>
            <a:off x="660400" y="6045200"/>
            <a:ext cx="1087120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8CD66A6-74BD-42D7-B7BF-36F35F2EA0C4}"/>
              </a:ext>
            </a:extLst>
          </p:cNvPr>
          <p:cNvSpPr txBox="1"/>
          <p:nvPr/>
        </p:nvSpPr>
        <p:spPr>
          <a:xfrm>
            <a:off x="660400" y="6228091"/>
            <a:ext cx="109728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Page 9</a:t>
            </a:r>
          </a:p>
        </p:txBody>
      </p:sp>
      <p:graphicFrame>
        <p:nvGraphicFramePr>
          <p:cNvPr id="6" name="Table 5">
            <a:extLst>
              <a:ext uri="{FF2B5EF4-FFF2-40B4-BE49-F238E27FC236}">
                <a16:creationId xmlns:a16="http://schemas.microsoft.com/office/drawing/2014/main" id="{2298BBA0-12B0-45B8-AAA4-1DD0196571C1}"/>
              </a:ext>
            </a:extLst>
          </p:cNvPr>
          <p:cNvGraphicFramePr>
            <a:graphicFrameLocks noGrp="1"/>
          </p:cNvGraphicFramePr>
          <p:nvPr>
            <p:extLst>
              <p:ext uri="{D42A27DB-BD31-4B8C-83A1-F6EECF244321}">
                <p14:modId xmlns:p14="http://schemas.microsoft.com/office/powerpoint/2010/main" val="848643606"/>
              </p:ext>
            </p:extLst>
          </p:nvPr>
        </p:nvGraphicFramePr>
        <p:xfrm>
          <a:off x="660399" y="360684"/>
          <a:ext cx="10835695" cy="4714240"/>
        </p:xfrm>
        <a:graphic>
          <a:graphicData uri="http://schemas.openxmlformats.org/drawingml/2006/table">
            <a:tbl>
              <a:tblPr firstRow="1" bandRow="1">
                <a:tableStyleId>{5C22544A-7EE6-4342-B048-85BDC9FD1C3A}</a:tableStyleId>
              </a:tblPr>
              <a:tblGrid>
                <a:gridCol w="2959128">
                  <a:extLst>
                    <a:ext uri="{9D8B030D-6E8A-4147-A177-3AD203B41FA5}">
                      <a16:colId xmlns:a16="http://schemas.microsoft.com/office/drawing/2014/main" val="1832973928"/>
                    </a:ext>
                  </a:extLst>
                </a:gridCol>
                <a:gridCol w="1175993">
                  <a:extLst>
                    <a:ext uri="{9D8B030D-6E8A-4147-A177-3AD203B41FA5}">
                      <a16:colId xmlns:a16="http://schemas.microsoft.com/office/drawing/2014/main" val="554000333"/>
                    </a:ext>
                  </a:extLst>
                </a:gridCol>
                <a:gridCol w="1422400">
                  <a:extLst>
                    <a:ext uri="{9D8B030D-6E8A-4147-A177-3AD203B41FA5}">
                      <a16:colId xmlns:a16="http://schemas.microsoft.com/office/drawing/2014/main" val="79631457"/>
                    </a:ext>
                  </a:extLst>
                </a:gridCol>
                <a:gridCol w="1496087">
                  <a:extLst>
                    <a:ext uri="{9D8B030D-6E8A-4147-A177-3AD203B41FA5}">
                      <a16:colId xmlns:a16="http://schemas.microsoft.com/office/drawing/2014/main" val="1210764688"/>
                    </a:ext>
                  </a:extLst>
                </a:gridCol>
                <a:gridCol w="3782087">
                  <a:extLst>
                    <a:ext uri="{9D8B030D-6E8A-4147-A177-3AD203B41FA5}">
                      <a16:colId xmlns:a16="http://schemas.microsoft.com/office/drawing/2014/main" val="4002564380"/>
                    </a:ext>
                  </a:extLst>
                </a:gridCol>
              </a:tblGrid>
              <a:tr h="428678">
                <a:tc>
                  <a:txBody>
                    <a:bodyPr/>
                    <a:lstStyle/>
                    <a:p>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solidFill>
                            <a:srgbClr val="FFFFFF"/>
                          </a:solidFill>
                          <a:latin typeface="Arial" panose="020B0604020202020204" pitchFamily="34" charset="0"/>
                          <a:cs typeface="Arial" panose="020B0604020202020204" pitchFamily="34" charset="0"/>
                        </a:rPr>
                        <a:t>Not in place currently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latin typeface="Arial" panose="020B0604020202020204" pitchFamily="34" charset="0"/>
                          <a:cs typeface="Arial" panose="020B0604020202020204" pitchFamily="34" charset="0"/>
                        </a:rPr>
                        <a:t>Existing work needs embedding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latin typeface="Arial" panose="020B0604020202020204" pitchFamily="34" charset="0"/>
                          <a:cs typeface="Arial" panose="020B0604020202020204" pitchFamily="34" charset="0"/>
                        </a:rPr>
                        <a:t>Embedded with evidence to show impact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tc>
                  <a:txBody>
                    <a:bodyPr/>
                    <a:lstStyle/>
                    <a:p>
                      <a:pPr algn="ctr"/>
                      <a:r>
                        <a:rPr lang="en-GB" sz="1200" b="0" dirty="0">
                          <a:latin typeface="Arial" panose="020B0604020202020204" pitchFamily="34" charset="0"/>
                          <a:cs typeface="Arial" panose="020B0604020202020204" pitchFamily="34" charset="0"/>
                        </a:rPr>
                        <a:t>Notes</a:t>
                      </a:r>
                      <a:endParaRPr lang="en-GB"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2171"/>
                    </a:solidFill>
                  </a:tcPr>
                </a:tc>
                <a:extLst>
                  <a:ext uri="{0D108BD9-81ED-4DB2-BD59-A6C34878D82A}">
                    <a16:rowId xmlns:a16="http://schemas.microsoft.com/office/drawing/2014/main" val="54154832"/>
                  </a:ext>
                </a:extLst>
              </a:tr>
              <a:tr h="1251073">
                <a:tc>
                  <a:txBody>
                    <a:bodyPr/>
                    <a:lstStyle/>
                    <a:p>
                      <a:r>
                        <a:rPr lang="en-GB" sz="1200" b="0" i="0" kern="1200" dirty="0">
                          <a:solidFill>
                            <a:schemeClr val="dk1"/>
                          </a:solidFill>
                          <a:effectLst/>
                          <a:latin typeface="Arial" panose="020B0604020202020204" pitchFamily="34" charset="0"/>
                          <a:ea typeface="+mn-ea"/>
                          <a:cs typeface="Arial" panose="020B0604020202020204" pitchFamily="34" charset="0"/>
                        </a:rPr>
                        <a:t>We regularly review how we share information with service users and staff to ensure openness, honesty, and transparency. We value the importance of equity as a service ensuring we minimise any potential barriers staff or service users may encounter.</a:t>
                      </a:r>
                      <a:endParaRPr lang="en-GB" sz="1200" kern="1200" dirty="0">
                        <a:solidFill>
                          <a:schemeClr val="dk1"/>
                        </a:solidFill>
                        <a:effectLst/>
                        <a:latin typeface="Arial" panose="020B0604020202020204" pitchFamily="34" charset="0"/>
                        <a:ea typeface="+mn-ea"/>
                        <a:cs typeface="Arial" panose="020B0604020202020204" pitchFamily="34" charset="0"/>
                      </a:endParaRPr>
                    </a:p>
                    <a:p>
                      <a:r>
                        <a:rPr lang="en-GB" sz="1200" b="0" i="0" kern="1200" dirty="0">
                          <a:solidFill>
                            <a:schemeClr val="dk1"/>
                          </a:solidFill>
                          <a:effectLst/>
                          <a:latin typeface="Arial" panose="020B0604020202020204" pitchFamily="34" charset="0"/>
                          <a:ea typeface="+mn-ea"/>
                          <a:cs typeface="Arial" panose="020B0604020202020204" pitchFamily="34" charset="0"/>
                        </a:rPr>
                        <a:t>(What does good look like? We offer flexibility with appointment times, we make adjustments depending on the needs of our service users, for example arranging for an interpreter to be present, we explain to children the purpose of a meeting and what will be covered during this).</a:t>
                      </a:r>
                      <a:endParaRPr lang="en-GB" sz="1200"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2FA"/>
                    </a:solidFill>
                  </a:tcPr>
                </a:tc>
                <a:extLst>
                  <a:ext uri="{0D108BD9-81ED-4DB2-BD59-A6C34878D82A}">
                    <a16:rowId xmlns:a16="http://schemas.microsoft.com/office/drawing/2014/main" val="1113068105"/>
                  </a:ext>
                </a:extLst>
              </a:tr>
              <a:tr h="1056640">
                <a:tc>
                  <a:txBody>
                    <a:bodyPr/>
                    <a:lstStyle/>
                    <a:p>
                      <a:r>
                        <a:rPr lang="en-GB" sz="1200" b="0" i="0" kern="1200" dirty="0">
                          <a:solidFill>
                            <a:schemeClr val="dk1"/>
                          </a:solidFill>
                          <a:effectLst/>
                          <a:latin typeface="Arial" panose="020B0604020202020204" pitchFamily="34" charset="0"/>
                          <a:ea typeface="+mn-ea"/>
                          <a:cs typeface="Arial" panose="020B0604020202020204" pitchFamily="34" charset="0"/>
                        </a:rPr>
                        <a:t>As a service, we demonstrate empathy and kindness towards service users and embody the phrase ‘nothing about me without me,” acknowledging that service users are the experts in their journey.</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8612690"/>
                  </a:ext>
                </a:extLst>
              </a:tr>
            </a:tbl>
          </a:graphicData>
        </a:graphic>
      </p:graphicFrame>
      <p:sp>
        <p:nvSpPr>
          <p:cNvPr id="7" name="TextBox 6">
            <a:extLst>
              <a:ext uri="{FF2B5EF4-FFF2-40B4-BE49-F238E27FC236}">
                <a16:creationId xmlns:a16="http://schemas.microsoft.com/office/drawing/2014/main" id="{73BC9CB1-656E-450F-9854-4356EC1CB0B7}"/>
              </a:ext>
            </a:extLst>
          </p:cNvPr>
          <p:cNvSpPr txBox="1"/>
          <p:nvPr/>
        </p:nvSpPr>
        <p:spPr>
          <a:xfrm>
            <a:off x="6177280" y="6228091"/>
            <a:ext cx="5354320" cy="369332"/>
          </a:xfrm>
          <a:prstGeom prst="rect">
            <a:avLst/>
          </a:prstGeom>
          <a:noFill/>
        </p:spPr>
        <p:txBody>
          <a:bodyPr wrap="square" rtlCol="0">
            <a:spAutoFit/>
          </a:bodyPr>
          <a:lstStyle/>
          <a:p>
            <a:pPr algn="r"/>
            <a:r>
              <a:rPr lang="en-GB" dirty="0">
                <a:latin typeface="Arial" panose="020B0604020202020204" pitchFamily="34" charset="0"/>
                <a:cs typeface="Arial" panose="020B0604020202020204" pitchFamily="34" charset="0"/>
              </a:rPr>
              <a:t>Trauma Informed Stoke-on-Trent and Staffordshire </a:t>
            </a:r>
          </a:p>
        </p:txBody>
      </p:sp>
    </p:spTree>
    <p:extLst>
      <p:ext uri="{BB962C8B-B14F-4D97-AF65-F5344CB8AC3E}">
        <p14:creationId xmlns:p14="http://schemas.microsoft.com/office/powerpoint/2010/main" val="4004234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TotalTime>
  <Words>2426</Words>
  <Application>Microsoft Office PowerPoint</Application>
  <PresentationFormat>Widescreen</PresentationFormat>
  <Paragraphs>191</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Trauma Informed Practice Maturity Matrix  </vt:lpstr>
      <vt:lpstr>PowerPoint Presentation</vt:lpstr>
      <vt:lpstr>1. Safety </vt:lpstr>
      <vt:lpstr>PowerPoint Presentation</vt:lpstr>
      <vt:lpstr>PowerPoint Presentation</vt:lpstr>
      <vt:lpstr>PowerPoint Presentation</vt:lpstr>
      <vt:lpstr>2. Trustworthiness and Transparency </vt:lpstr>
      <vt:lpstr>PowerPoint Presentation</vt:lpstr>
      <vt:lpstr>PowerPoint Presentation</vt:lpstr>
      <vt:lpstr>3. Peer Support </vt:lpstr>
      <vt:lpstr>PowerPoint Presentation</vt:lpstr>
      <vt:lpstr>4. Collaboration and Mutuality </vt:lpstr>
      <vt:lpstr>PowerPoint Presentation</vt:lpstr>
      <vt:lpstr>PowerPoint Presentation</vt:lpstr>
      <vt:lpstr>5. Empowerment, Voice and Choice</vt:lpstr>
      <vt:lpstr>PowerPoint Presentation</vt:lpstr>
      <vt:lpstr>PowerPoint Presentation</vt:lpstr>
      <vt:lpstr>6. Cultural, Historical and Gender Issues</vt:lpstr>
      <vt:lpstr>PowerPoint Presentation</vt:lpstr>
      <vt:lpstr>Notes</vt:lpstr>
      <vt:lpstr>Trauma Informed Stoke-on-Trent and Staffordshire have produced these resources with support from the Violence Reduction Alliance (VRA) and Trauma Informed Consultancy Services (TICS). Thank you to all partners who have supported the development of Trauma Informed Stoke-on-Trent and Staffordshire.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Williams</dc:creator>
  <cp:lastModifiedBy>Megan Williams</cp:lastModifiedBy>
  <cp:revision>26</cp:revision>
  <dcterms:created xsi:type="dcterms:W3CDTF">2024-04-26T10:38:45Z</dcterms:created>
  <dcterms:modified xsi:type="dcterms:W3CDTF">2024-09-06T15:41:14Z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1bd297d-c19e-48a7-882e-4507daab7346_Enabled">
    <vt:lpwstr>true</vt:lpwstr>
  </property>
  <property fmtid="{D5CDD505-2E9C-101B-9397-08002B2CF9AE}" pid="3" name="MSIP_Label_c1bd297d-c19e-48a7-882e-4507daab7346_SetDate">
    <vt:lpwstr>2024-04-26T11:10:07Z</vt:lpwstr>
  </property>
  <property fmtid="{D5CDD505-2E9C-101B-9397-08002B2CF9AE}" pid="4" name="MSIP_Label_c1bd297d-c19e-48a7-882e-4507daab7346_Method">
    <vt:lpwstr>Privileged</vt:lpwstr>
  </property>
  <property fmtid="{D5CDD505-2E9C-101B-9397-08002B2CF9AE}" pid="5" name="MSIP_Label_c1bd297d-c19e-48a7-882e-4507daab7346_Name">
    <vt:lpwstr>OFFICIAL</vt:lpwstr>
  </property>
  <property fmtid="{D5CDD505-2E9C-101B-9397-08002B2CF9AE}" pid="6" name="MSIP_Label_c1bd297d-c19e-48a7-882e-4507daab7346_SiteId">
    <vt:lpwstr>d4922504-06c0-431d-8eca-67087dea03c8</vt:lpwstr>
  </property>
  <property fmtid="{D5CDD505-2E9C-101B-9397-08002B2CF9AE}" pid="7" name="MSIP_Label_c1bd297d-c19e-48a7-882e-4507daab7346_ActionId">
    <vt:lpwstr>e2f77625-4437-4a37-a1eb-ea3daa781d8b</vt:lpwstr>
  </property>
  <property fmtid="{D5CDD505-2E9C-101B-9397-08002B2CF9AE}" pid="8" name="MSIP_Label_c1bd297d-c19e-48a7-882e-4507daab7346_ContentBits">
    <vt:lpwstr>0</vt:lpwstr>
  </property>
</Properties>
</file>