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171"/>
    <a:srgbClr val="EAC2FA"/>
    <a:srgbClr val="850271"/>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86" autoAdjust="0"/>
  </p:normalViewPr>
  <p:slideViewPr>
    <p:cSldViewPr snapToGrid="0">
      <p:cViewPr varScale="1">
        <p:scale>
          <a:sx n="50" d="100"/>
          <a:sy n="50" d="100"/>
        </p:scale>
        <p:origin x="81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3FDD-2C46-4C17-A254-E5B508775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532C33-BF75-4C64-8F5E-AED717564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4DCDEA-9272-49C7-A16F-17074FBC192C}"/>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BEC8C9B9-4EC7-46D7-8126-CDBFDB0F4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87930-9991-444F-99EF-8E1957D41F25}"/>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37575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B27-1204-49AF-AB22-F8B9FB8F32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8C8CDF-FC4D-4F4F-BD24-7B337BF947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1C13D-E38A-4F43-827A-4A7AEA1C357C}"/>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4351501A-9ED8-45B4-8052-487196139C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01080-AD34-4F7B-AF69-4D742D337EE3}"/>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263438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DCE61-289E-4E3B-9315-EEC128924E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A4A9B3-1580-4B3B-A2F2-BCD3C1CBD4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3468E-61B0-445D-A3DD-FFB681C29AF2}"/>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DBEDC124-C7E7-44E8-9FCD-4B34AEF1A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E026F8-9923-412B-8E82-A3CAD53DDF74}"/>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87517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80C7-EBE1-4D6E-84A8-0FC398649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982E32-B236-46A3-B18F-EF46D7F84D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9E435-7EF2-49AF-A700-942FACF74D6B}"/>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425956E7-8A5D-4509-B197-6FC14A812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1788D4-A60F-49C8-838F-4C95E1B84776}"/>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282302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F250-0D8C-4F12-A221-B5A0C226B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3BD83F-B309-4B4B-A94E-E473297AE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2B51F-205A-4B6E-AF68-797921827C3E}"/>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6F51EF38-F8FB-4171-B88E-0871F2AEE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93C709-C89D-4E2B-82FB-9A3218E55887}"/>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140015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19AB-445A-467C-9C69-A242D3462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E7FFCF-3F2C-4CF2-8935-67E85A58E7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A6C337-B12B-4E2A-B3C9-7BE7F54141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307373-D293-4F3A-9C14-C2CAA26BDC8F}"/>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6" name="Footer Placeholder 5">
            <a:extLst>
              <a:ext uri="{FF2B5EF4-FFF2-40B4-BE49-F238E27FC236}">
                <a16:creationId xmlns:a16="http://schemas.microsoft.com/office/drawing/2014/main" id="{DA7FF481-89D6-48D6-8908-4B4B2B338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63A43-61BA-4F64-BA20-1D450BD88B97}"/>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39454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C8E0-C656-434F-823A-F9C030EB4F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CCE349-E164-4257-BE17-D396CA4E8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D9FB25-4FFC-4949-B634-0CC304B7E8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BD2942-239C-4569-A6AE-A2F4E50C1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D83C2C-F9C5-410F-BE66-43964CC6AA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AEBF5B-6639-4E70-9D39-9B11E23C96A1}"/>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8" name="Footer Placeholder 7">
            <a:extLst>
              <a:ext uri="{FF2B5EF4-FFF2-40B4-BE49-F238E27FC236}">
                <a16:creationId xmlns:a16="http://schemas.microsoft.com/office/drawing/2014/main" id="{9E1CF9FC-1118-4BA8-B229-C6E01BF31A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80FEBD-E35D-4C53-9292-BB7BD785151F}"/>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387319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CC41-A9A0-451D-9BE6-00B961813F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387DAB-9806-44F6-97EF-7FBA7F7E27B0}"/>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4" name="Footer Placeholder 3">
            <a:extLst>
              <a:ext uri="{FF2B5EF4-FFF2-40B4-BE49-F238E27FC236}">
                <a16:creationId xmlns:a16="http://schemas.microsoft.com/office/drawing/2014/main" id="{8A63FC98-08B1-44A1-B9CC-E6F48CA44C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BAE720-3185-40FC-80A5-23DE19636D42}"/>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327748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73B5-1A3C-49F1-9B75-C086D6252A90}"/>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3" name="Footer Placeholder 2">
            <a:extLst>
              <a:ext uri="{FF2B5EF4-FFF2-40B4-BE49-F238E27FC236}">
                <a16:creationId xmlns:a16="http://schemas.microsoft.com/office/drawing/2014/main" id="{4B894373-6B42-41D5-A457-757A0A872D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2F0A4E-9673-45C3-A079-D5F10526CDFF}"/>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258539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D20D-2CA9-4324-8B07-9AE8778DD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85E51E-DAA3-4B11-9262-C4182556E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0F5560-8AEB-46BF-915D-738D36585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6FD55-D1C4-48AB-89D0-29E7DFBD6047}"/>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6" name="Footer Placeholder 5">
            <a:extLst>
              <a:ext uri="{FF2B5EF4-FFF2-40B4-BE49-F238E27FC236}">
                <a16:creationId xmlns:a16="http://schemas.microsoft.com/office/drawing/2014/main" id="{6004133F-5B2C-4586-8CDC-3E5DF881DB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5037C-C68E-447E-9A77-CCBA699791E1}"/>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108512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5BF2-02B4-4217-958E-FBD77BA82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7042A6-760E-4A47-96F7-7B735CF05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15FE45-B667-47E8-9C1B-612C1C636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7B918E-B027-4E2A-9CD5-69215E0494DC}"/>
              </a:ext>
            </a:extLst>
          </p:cNvPr>
          <p:cNvSpPr>
            <a:spLocks noGrp="1"/>
          </p:cNvSpPr>
          <p:nvPr>
            <p:ph type="dt" sz="half" idx="10"/>
          </p:nvPr>
        </p:nvSpPr>
        <p:spPr/>
        <p:txBody>
          <a:bodyPr/>
          <a:lstStyle/>
          <a:p>
            <a:fld id="{EE2D9F06-EFE0-4FBD-AE93-DBC604753E32}" type="datetimeFigureOut">
              <a:rPr lang="en-GB" smtClean="0"/>
              <a:t>06/09/2024</a:t>
            </a:fld>
            <a:endParaRPr lang="en-GB"/>
          </a:p>
        </p:txBody>
      </p:sp>
      <p:sp>
        <p:nvSpPr>
          <p:cNvPr id="6" name="Footer Placeholder 5">
            <a:extLst>
              <a:ext uri="{FF2B5EF4-FFF2-40B4-BE49-F238E27FC236}">
                <a16:creationId xmlns:a16="http://schemas.microsoft.com/office/drawing/2014/main" id="{ACFB4CD8-E23A-4B3C-B723-6C46F3FAD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B53631-F8AE-4DE1-8806-163AD8D83187}"/>
              </a:ext>
            </a:extLst>
          </p:cNvPr>
          <p:cNvSpPr>
            <a:spLocks noGrp="1"/>
          </p:cNvSpPr>
          <p:nvPr>
            <p:ph type="sldNum" sz="quarter" idx="12"/>
          </p:nvPr>
        </p:nvSpPr>
        <p:spPr/>
        <p:txBody>
          <a:bodyPr/>
          <a:lstStyle/>
          <a:p>
            <a:fld id="{BAF2467E-2133-438A-B4B6-4CF45A9A32B5}" type="slidenum">
              <a:rPr lang="en-GB" smtClean="0"/>
              <a:t>‹#›</a:t>
            </a:fld>
            <a:endParaRPr lang="en-GB"/>
          </a:p>
        </p:txBody>
      </p:sp>
    </p:spTree>
    <p:extLst>
      <p:ext uri="{BB962C8B-B14F-4D97-AF65-F5344CB8AC3E}">
        <p14:creationId xmlns:p14="http://schemas.microsoft.com/office/powerpoint/2010/main" val="232993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0BDD4-163F-4ADB-A2BE-C99612AC1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D302F5-F32A-41CD-9CC4-268F36CC6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1505F-48F9-4CAB-961E-BE4AD2D53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9F06-EFE0-4FBD-AE93-DBC604753E32}" type="datetimeFigureOut">
              <a:rPr lang="en-GB" smtClean="0"/>
              <a:t>06/09/2024</a:t>
            </a:fld>
            <a:endParaRPr lang="en-GB"/>
          </a:p>
        </p:txBody>
      </p:sp>
      <p:sp>
        <p:nvSpPr>
          <p:cNvPr id="5" name="Footer Placeholder 4">
            <a:extLst>
              <a:ext uri="{FF2B5EF4-FFF2-40B4-BE49-F238E27FC236}">
                <a16:creationId xmlns:a16="http://schemas.microsoft.com/office/drawing/2014/main" id="{232500C8-4168-4B85-AC50-BDFF9918A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85E9D-8B70-4B4C-A48F-2BAFCB087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2467E-2133-438A-B4B6-4CF45A9A32B5}" type="slidenum">
              <a:rPr lang="en-GB" smtClean="0"/>
              <a:t>‹#›</a:t>
            </a:fld>
            <a:endParaRPr lang="en-GB"/>
          </a:p>
        </p:txBody>
      </p:sp>
    </p:spTree>
    <p:extLst>
      <p:ext uri="{BB962C8B-B14F-4D97-AF65-F5344CB8AC3E}">
        <p14:creationId xmlns:p14="http://schemas.microsoft.com/office/powerpoint/2010/main" val="37501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8AACF-6915-4778-98D2-A0CF90F56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86074F4-71A7-4917-A786-5F8284651288}"/>
              </a:ext>
            </a:extLst>
          </p:cNvPr>
          <p:cNvSpPr/>
          <p:nvPr/>
        </p:nvSpPr>
        <p:spPr>
          <a:xfrm>
            <a:off x="5527148" y="2459504"/>
            <a:ext cx="5841892" cy="255454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6F2171"/>
                </a:solidFill>
                <a:effectLst/>
                <a:uLnTx/>
                <a:uFillTx/>
                <a:latin typeface="Arial" panose="020B0604020202020204" pitchFamily="34" charset="0"/>
                <a:ea typeface="+mn-ea"/>
                <a:cs typeface="Arial" panose="020B0604020202020204" pitchFamily="34" charset="0"/>
              </a:rPr>
              <a:t>Trauma Informed Stoke-on-Trent and Staffordshire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6F2171"/>
                </a:solidFill>
                <a:effectLst/>
                <a:uLnTx/>
                <a:uFillTx/>
                <a:latin typeface="Arial" panose="020B0604020202020204" pitchFamily="34" charset="0"/>
                <a:ea typeface="+mn-ea"/>
                <a:cs typeface="Arial" panose="020B0604020202020204" pitchFamily="34" charset="0"/>
              </a:rPr>
              <a:t>Action Plan</a:t>
            </a:r>
          </a:p>
        </p:txBody>
      </p:sp>
      <p:grpSp>
        <p:nvGrpSpPr>
          <p:cNvPr id="13" name="Group 12">
            <a:extLst>
              <a:ext uri="{FF2B5EF4-FFF2-40B4-BE49-F238E27FC236}">
                <a16:creationId xmlns:a16="http://schemas.microsoft.com/office/drawing/2014/main" id="{85901828-09CD-4751-B811-6D2AEACF60DE}"/>
              </a:ext>
            </a:extLst>
          </p:cNvPr>
          <p:cNvGrpSpPr/>
          <p:nvPr/>
        </p:nvGrpSpPr>
        <p:grpSpPr>
          <a:xfrm>
            <a:off x="8448094" y="5874607"/>
            <a:ext cx="3048000" cy="658273"/>
            <a:chOff x="8448094" y="5874607"/>
            <a:chExt cx="3048000" cy="658273"/>
          </a:xfrm>
        </p:grpSpPr>
        <p:pic>
          <p:nvPicPr>
            <p:cNvPr id="10" name="Picture 9">
              <a:extLst>
                <a:ext uri="{FF2B5EF4-FFF2-40B4-BE49-F238E27FC236}">
                  <a16:creationId xmlns:a16="http://schemas.microsoft.com/office/drawing/2014/main" id="{7AD820C5-22C1-46AD-AF08-1DC52553E9C7}"/>
                </a:ext>
              </a:extLst>
            </p:cNvPr>
            <p:cNvPicPr>
              <a:picLocks noChangeAspect="1"/>
            </p:cNvPicPr>
            <p:nvPr/>
          </p:nvPicPr>
          <p:blipFill rotWithShape="1">
            <a:blip r:embed="rId3">
              <a:extLst>
                <a:ext uri="{28A0092B-C50C-407E-A947-70E740481C1C}">
                  <a14:useLocalDpi xmlns:a14="http://schemas.microsoft.com/office/drawing/2010/main" val="0"/>
                </a:ext>
              </a:extLst>
            </a:blip>
            <a:srcRect l="7123" t="34961" r="8829" b="26002"/>
            <a:stretch/>
          </p:blipFill>
          <p:spPr>
            <a:xfrm>
              <a:off x="8448094" y="5874607"/>
              <a:ext cx="1417266" cy="658273"/>
            </a:xfrm>
            <a:prstGeom prst="rect">
              <a:avLst/>
            </a:prstGeom>
          </p:spPr>
        </p:pic>
        <p:pic>
          <p:nvPicPr>
            <p:cNvPr id="12" name="Picture 11">
              <a:extLst>
                <a:ext uri="{FF2B5EF4-FFF2-40B4-BE49-F238E27FC236}">
                  <a16:creationId xmlns:a16="http://schemas.microsoft.com/office/drawing/2014/main" id="{5FDFEA52-51CA-4148-8D72-D4642FDEF284}"/>
                </a:ext>
              </a:extLst>
            </p:cNvPr>
            <p:cNvPicPr>
              <a:picLocks noChangeAspect="1"/>
            </p:cNvPicPr>
            <p:nvPr/>
          </p:nvPicPr>
          <p:blipFill rotWithShape="1">
            <a:blip r:embed="rId4">
              <a:extLst>
                <a:ext uri="{28A0092B-C50C-407E-A947-70E740481C1C}">
                  <a14:useLocalDpi xmlns:a14="http://schemas.microsoft.com/office/drawing/2010/main" val="0"/>
                </a:ext>
              </a:extLst>
            </a:blip>
            <a:srcRect t="35174" r="616" b="36241"/>
            <a:stretch/>
          </p:blipFill>
          <p:spPr>
            <a:xfrm>
              <a:off x="9997440" y="5928850"/>
              <a:ext cx="1498654" cy="431035"/>
            </a:xfrm>
            <a:prstGeom prst="rect">
              <a:avLst/>
            </a:prstGeom>
          </p:spPr>
        </p:pic>
      </p:grpSp>
    </p:spTree>
    <p:extLst>
      <p:ext uri="{BB962C8B-B14F-4D97-AF65-F5344CB8AC3E}">
        <p14:creationId xmlns:p14="http://schemas.microsoft.com/office/powerpoint/2010/main" val="114948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369136-8F66-4A06-AE9F-8B8B9C6F20B8}"/>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7783" t="18530" r="16289" b="15329"/>
          <a:stretch/>
        </p:blipFill>
        <p:spPr>
          <a:xfrm>
            <a:off x="7109133" y="958957"/>
            <a:ext cx="5069840" cy="5086243"/>
          </a:xfrm>
          <a:prstGeom prst="rect">
            <a:avLst/>
          </a:prstGeom>
        </p:spPr>
      </p:pic>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2</a:t>
            </a:r>
          </a:p>
        </p:txBody>
      </p:sp>
      <p:sp>
        <p:nvSpPr>
          <p:cNvPr id="3" name="Rectangle 2">
            <a:extLst>
              <a:ext uri="{FF2B5EF4-FFF2-40B4-BE49-F238E27FC236}">
                <a16:creationId xmlns:a16="http://schemas.microsoft.com/office/drawing/2014/main" id="{C75F4C20-7620-48DC-9082-068D0F4FA9A7}"/>
              </a:ext>
            </a:extLst>
          </p:cNvPr>
          <p:cNvSpPr/>
          <p:nvPr/>
        </p:nvSpPr>
        <p:spPr>
          <a:xfrm>
            <a:off x="660400" y="958956"/>
            <a:ext cx="10871200" cy="350865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Trauma Informed Practice Maturity Matrix and Action plan have been created in partnership with Staffordshire Council and TICS (Trauma Informed Consultancy Services Ltd) to set out and cultivate a whole organisational approach to trauma informed practice. </a:t>
            </a:r>
          </a:p>
          <a:p>
            <a:endParaRPr lang="en-GB" sz="1200" dirty="0">
              <a:latin typeface="Arial" panose="020B0604020202020204" pitchFamily="34" charset="0"/>
              <a:cs typeface="Arial" panose="020B0604020202020204" pitchFamily="34" charset="0"/>
            </a:endParaRPr>
          </a:p>
          <a:p>
            <a:r>
              <a:rPr lang="en-GB" b="1" dirty="0">
                <a:solidFill>
                  <a:srgbClr val="6F2171"/>
                </a:solidFill>
                <a:latin typeface="Arial" panose="020B0604020202020204" pitchFamily="34" charset="0"/>
                <a:cs typeface="Arial" panose="020B0604020202020204" pitchFamily="34" charset="0"/>
              </a:rPr>
              <a:t>What is Trauma?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Trauma is the complex psychological and emotional response to a painful and upsetting situation or series of situations. It is not just the event itself that defines trauma, but an individual's emotional experience of these events (Thomas, 2023). Trauma can result from various situations such as physical violence, sexual assault, emotional abuse, witnessing violence, being the victim of violent attacks either physically and/or psychologically, being involved in or witnessing accidents, or natural disasters (SAMHSA, 2023). This is to be used to outline your current organisational needs and priorities for developing and implementing trauma informed practice. It should be created using the emerging needs from your initial maturity matrix. The 6 evaluation areas to consider are: </a:t>
            </a:r>
          </a:p>
          <a:p>
            <a:endParaRPr lang="en-GB" sz="1200" dirty="0">
              <a:latin typeface="Arial" panose="020B0604020202020204" pitchFamily="34" charset="0"/>
              <a:cs typeface="Arial" panose="020B0604020202020204" pitchFamily="34" charset="0"/>
            </a:endParaRP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Safety </a:t>
            </a: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Trustworthiness and Transparency </a:t>
            </a: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Peer Support </a:t>
            </a: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Collaboration and Mutuality </a:t>
            </a: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Empowerment, Voice, and Choice </a:t>
            </a:r>
          </a:p>
          <a:p>
            <a:pPr marL="228600" indent="-228600">
              <a:buAutoNum type="arabicPeriod"/>
            </a:pPr>
            <a:r>
              <a:rPr lang="en-GB" sz="1200" b="1" dirty="0">
                <a:solidFill>
                  <a:srgbClr val="6F2171"/>
                </a:solidFill>
                <a:latin typeface="Arial" panose="020B0604020202020204" pitchFamily="34" charset="0"/>
                <a:cs typeface="Arial" panose="020B0604020202020204" pitchFamily="34" charset="0"/>
              </a:rPr>
              <a:t>Cultural, Historical and Gender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13E0F7E-BF23-4935-AF88-C22556CC52C0}"/>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17720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3</a:t>
            </a: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1. Safety</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extLst>
              <p:ext uri="{D42A27DB-BD31-4B8C-83A1-F6EECF244321}">
                <p14:modId xmlns:p14="http://schemas.microsoft.com/office/powerpoint/2010/main" val="805471169"/>
              </p:ext>
            </p:extLst>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1CD5003-F284-40DF-8FC6-9F4CF6D68DFD}"/>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8566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GB" dirty="0">
                <a:solidFill>
                  <a:prstClr val="black"/>
                </a:solidFill>
                <a:latin typeface="Arial" panose="020B0604020202020204" pitchFamily="34" charset="0"/>
                <a:cs typeface="Arial" panose="020B0604020202020204" pitchFamily="34" charset="0"/>
              </a:rPr>
              <a:t>4</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2. Trustworthiness and Transparency</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2CA7881-6D50-40F5-BFC7-3C745A90AC88}"/>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58854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GB" dirty="0">
                <a:solidFill>
                  <a:prstClr val="black"/>
                </a:solidFill>
                <a:latin typeface="Arial" panose="020B0604020202020204" pitchFamily="34" charset="0"/>
                <a:cs typeface="Arial" panose="020B0604020202020204" pitchFamily="34" charset="0"/>
              </a:rPr>
              <a:t>5</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3. Peer Support</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9247476-837E-417C-8724-B332511573B6}"/>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126533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6</a:t>
            </a: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4. Collaboration and Mutuality</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684DF2C-B97E-46CA-834A-BF3B09B284FF}"/>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65583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GB" dirty="0">
                <a:solidFill>
                  <a:prstClr val="black"/>
                </a:solidFill>
                <a:latin typeface="Arial" panose="020B0604020202020204" pitchFamily="34" charset="0"/>
                <a:cs typeface="Arial" panose="020B0604020202020204" pitchFamily="34" charset="0"/>
              </a:rPr>
              <a:t>7</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5. Empowerment, Voice and Choice</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2C04B45-7539-49E8-919E-071E18B3D017}"/>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132021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8</a:t>
            </a:r>
          </a:p>
        </p:txBody>
      </p:sp>
      <p:sp>
        <p:nvSpPr>
          <p:cNvPr id="12" name="Title 1">
            <a:extLst>
              <a:ext uri="{FF2B5EF4-FFF2-40B4-BE49-F238E27FC236}">
                <a16:creationId xmlns:a16="http://schemas.microsoft.com/office/drawing/2014/main" id="{2C9871A2-6856-4752-9F6C-2DAA63FF30F3}"/>
              </a:ext>
            </a:extLst>
          </p:cNvPr>
          <p:cNvSpPr>
            <a:spLocks noGrp="1"/>
          </p:cNvSpPr>
          <p:nvPr>
            <p:ph type="title"/>
          </p:nvPr>
        </p:nvSpPr>
        <p:spPr>
          <a:xfrm>
            <a:off x="838200" y="18224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6. Cultural, Historical. and Gender Issues</a:t>
            </a:r>
          </a:p>
        </p:txBody>
      </p:sp>
      <p:graphicFrame>
        <p:nvGraphicFramePr>
          <p:cNvPr id="2" name="Table 1">
            <a:extLst>
              <a:ext uri="{FF2B5EF4-FFF2-40B4-BE49-F238E27FC236}">
                <a16:creationId xmlns:a16="http://schemas.microsoft.com/office/drawing/2014/main" id="{EF70DA3B-1E8F-4E8F-8C45-A5141740FCB0}"/>
              </a:ext>
            </a:extLst>
          </p:cNvPr>
          <p:cNvGraphicFramePr>
            <a:graphicFrameLocks noGrp="1"/>
          </p:cNvGraphicFramePr>
          <p:nvPr/>
        </p:nvGraphicFramePr>
        <p:xfrm>
          <a:off x="660400" y="1501985"/>
          <a:ext cx="10871200" cy="4461935"/>
        </p:xfrm>
        <a:graphic>
          <a:graphicData uri="http://schemas.openxmlformats.org/drawingml/2006/table">
            <a:tbl>
              <a:tblPr firstRow="1" bandRow="1">
                <a:tableStyleId>{5C22544A-7EE6-4342-B048-85BDC9FD1C3A}</a:tableStyleId>
              </a:tblPr>
              <a:tblGrid>
                <a:gridCol w="2174240">
                  <a:extLst>
                    <a:ext uri="{9D8B030D-6E8A-4147-A177-3AD203B41FA5}">
                      <a16:colId xmlns:a16="http://schemas.microsoft.com/office/drawing/2014/main" val="1840577224"/>
                    </a:ext>
                  </a:extLst>
                </a:gridCol>
                <a:gridCol w="2174240">
                  <a:extLst>
                    <a:ext uri="{9D8B030D-6E8A-4147-A177-3AD203B41FA5}">
                      <a16:colId xmlns:a16="http://schemas.microsoft.com/office/drawing/2014/main" val="2205720042"/>
                    </a:ext>
                  </a:extLst>
                </a:gridCol>
                <a:gridCol w="2174240">
                  <a:extLst>
                    <a:ext uri="{9D8B030D-6E8A-4147-A177-3AD203B41FA5}">
                      <a16:colId xmlns:a16="http://schemas.microsoft.com/office/drawing/2014/main" val="670216804"/>
                    </a:ext>
                  </a:extLst>
                </a:gridCol>
                <a:gridCol w="2174240">
                  <a:extLst>
                    <a:ext uri="{9D8B030D-6E8A-4147-A177-3AD203B41FA5}">
                      <a16:colId xmlns:a16="http://schemas.microsoft.com/office/drawing/2014/main" val="1576208309"/>
                    </a:ext>
                  </a:extLst>
                </a:gridCol>
                <a:gridCol w="2174240">
                  <a:extLst>
                    <a:ext uri="{9D8B030D-6E8A-4147-A177-3AD203B41FA5}">
                      <a16:colId xmlns:a16="http://schemas.microsoft.com/office/drawing/2014/main" val="4287948304"/>
                    </a:ext>
                  </a:extLst>
                </a:gridCol>
              </a:tblGrid>
              <a:tr h="1058335">
                <a:tc gridSpan="5">
                  <a:txBody>
                    <a:bodyPr/>
                    <a:lstStyle/>
                    <a:p>
                      <a:pPr algn="ctr"/>
                      <a:r>
                        <a:rPr lang="en-GB" sz="1800" b="1" i="0" kern="1200" dirty="0">
                          <a:solidFill>
                            <a:schemeClr val="bg1"/>
                          </a:solidFill>
                          <a:effectLst/>
                          <a:latin typeface="Arial" panose="020B0604020202020204" pitchFamily="34" charset="0"/>
                          <a:ea typeface="+mn-ea"/>
                          <a:cs typeface="Arial" panose="020B0604020202020204" pitchFamily="34" charset="0"/>
                        </a:rPr>
                        <a:t>Objective:</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(as identified through completed matrix) </a:t>
                      </a:r>
                      <a:endParaRPr lang="en-GB" sz="1800" b="1" kern="1200" dirty="0">
                        <a:solidFill>
                          <a:schemeClr val="bg1"/>
                        </a:solidFill>
                        <a:effectLst/>
                        <a:latin typeface="Arial" panose="020B0604020202020204" pitchFamily="34" charset="0"/>
                        <a:ea typeface="+mn-ea"/>
                        <a:cs typeface="Arial" panose="020B0604020202020204" pitchFamily="34" charset="0"/>
                      </a:endParaRPr>
                    </a:p>
                    <a:p>
                      <a:pPr algn="ctr"/>
                      <a:r>
                        <a:rPr lang="en-GB" sz="1800" b="1" i="0" kern="1200" dirty="0">
                          <a:solidFill>
                            <a:schemeClr val="bg1"/>
                          </a:solidFill>
                          <a:effectLst/>
                          <a:latin typeface="Arial" panose="020B0604020202020204" pitchFamily="34" charset="0"/>
                          <a:ea typeface="+mn-ea"/>
                          <a:cs typeface="Arial" panose="020B0604020202020204" pitchFamily="34" charset="0"/>
                        </a:rPr>
                        <a:t>Linked to the 6 principles of trauma informed practice.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0715160"/>
                  </a:ext>
                </a:extLst>
              </a:tr>
              <a:tr h="853440">
                <a:tc>
                  <a:txBody>
                    <a:bodyPr/>
                    <a:lstStyle/>
                    <a:p>
                      <a:r>
                        <a:rPr lang="en-GB" sz="1400" b="1" i="0" kern="1200" dirty="0">
                          <a:solidFill>
                            <a:schemeClr val="tx1"/>
                          </a:solidFill>
                          <a:effectLst/>
                          <a:latin typeface="Arial" panose="020B0604020202020204" pitchFamily="34" charset="0"/>
                          <a:ea typeface="+mn-ea"/>
                          <a:cs typeface="Arial" panose="020B0604020202020204" pitchFamily="34" charset="0"/>
                        </a:rPr>
                        <a:t>S</a:t>
                      </a:r>
                      <a:r>
                        <a:rPr lang="en-GB" sz="1400" b="0" i="0" kern="1200" dirty="0">
                          <a:solidFill>
                            <a:schemeClr val="tx1"/>
                          </a:solidFill>
                          <a:effectLst/>
                          <a:latin typeface="Arial" panose="020B0604020202020204" pitchFamily="34" charset="0"/>
                          <a:ea typeface="+mn-ea"/>
                          <a:cs typeface="Arial" panose="020B0604020202020204" pitchFamily="34" charset="0"/>
                        </a:rPr>
                        <a:t>pecific (What outcomes do you want? Impact, not provision)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M</a:t>
                      </a:r>
                      <a:r>
                        <a:rPr lang="en-GB" sz="1400" b="0" i="0" kern="1200" dirty="0">
                          <a:solidFill>
                            <a:schemeClr val="dk1"/>
                          </a:solidFill>
                          <a:effectLst/>
                          <a:latin typeface="Arial" panose="020B0604020202020204" pitchFamily="34" charset="0"/>
                          <a:ea typeface="+mn-ea"/>
                          <a:cs typeface="Arial" panose="020B0604020202020204" pitchFamily="34" charset="0"/>
                        </a:rPr>
                        <a:t>easurable (how are you going to measure the impact?)</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A</a:t>
                      </a:r>
                      <a:r>
                        <a:rPr lang="en-GB" sz="1400" b="0" i="0" kern="1200" dirty="0">
                          <a:solidFill>
                            <a:schemeClr val="dk1"/>
                          </a:solidFill>
                          <a:effectLst/>
                          <a:latin typeface="Arial" panose="020B0604020202020204" pitchFamily="34" charset="0"/>
                          <a:ea typeface="+mn-ea"/>
                          <a:cs typeface="Arial" panose="020B0604020202020204" pitchFamily="34" charset="0"/>
                        </a:rPr>
                        <a:t>ction (what are the specific actions you need to take?) </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R</a:t>
                      </a:r>
                      <a:r>
                        <a:rPr lang="en-GB" sz="1400" b="0" i="0" kern="1200" dirty="0">
                          <a:solidFill>
                            <a:schemeClr val="dk1"/>
                          </a:solidFill>
                          <a:effectLst/>
                          <a:latin typeface="Arial" panose="020B0604020202020204" pitchFamily="34" charset="0"/>
                          <a:ea typeface="+mn-ea"/>
                          <a:cs typeface="Arial" panose="020B0604020202020204" pitchFamily="34" charset="0"/>
                        </a:rPr>
                        <a:t>eality (who will you need to make this happen? What will is cost (time/money)?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r>
                        <a:rPr lang="en-GB" sz="1400" b="1" i="0" kern="1200" dirty="0">
                          <a:solidFill>
                            <a:schemeClr val="dk1"/>
                          </a:solidFill>
                          <a:effectLst/>
                          <a:latin typeface="Arial" panose="020B0604020202020204" pitchFamily="34" charset="0"/>
                          <a:ea typeface="+mn-ea"/>
                          <a:cs typeface="Arial" panose="020B0604020202020204" pitchFamily="34" charset="0"/>
                        </a:rPr>
                        <a:t>T</a:t>
                      </a:r>
                      <a:r>
                        <a:rPr lang="en-GB" sz="1400" b="0" i="0" kern="1200" dirty="0">
                          <a:solidFill>
                            <a:schemeClr val="dk1"/>
                          </a:solidFill>
                          <a:effectLst/>
                          <a:latin typeface="Arial" panose="020B0604020202020204" pitchFamily="34" charset="0"/>
                          <a:ea typeface="+mn-ea"/>
                          <a:cs typeface="Arial" panose="020B0604020202020204" pitchFamily="34" charset="0"/>
                        </a:rPr>
                        <a:t>ime (when will you complete the actions by?)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259603288"/>
                  </a:ext>
                </a:extLst>
              </a:tr>
              <a:tr h="245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GB" sz="2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981410"/>
                  </a:ext>
                </a:extLst>
              </a:tr>
            </a:tbl>
          </a:graphicData>
        </a:graphic>
      </p:graphicFrame>
      <p:sp>
        <p:nvSpPr>
          <p:cNvPr id="4" name="Flowchart: Connector 3">
            <a:extLst>
              <a:ext uri="{FF2B5EF4-FFF2-40B4-BE49-F238E27FC236}">
                <a16:creationId xmlns:a16="http://schemas.microsoft.com/office/drawing/2014/main" id="{E811F2B1-C286-4093-AEE6-C8DCD224B687}"/>
              </a:ext>
            </a:extLst>
          </p:cNvPr>
          <p:cNvSpPr/>
          <p:nvPr/>
        </p:nvSpPr>
        <p:spPr>
          <a:xfrm>
            <a:off x="5181600" y="373888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939E3827-24ED-4879-AC10-29EC7A030BD7}"/>
              </a:ext>
            </a:extLst>
          </p:cNvPr>
          <p:cNvSpPr/>
          <p:nvPr/>
        </p:nvSpPr>
        <p:spPr>
          <a:xfrm>
            <a:off x="5181600" y="4481733"/>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1476703F-4D03-4EF2-81EE-CFD76519F708}"/>
              </a:ext>
            </a:extLst>
          </p:cNvPr>
          <p:cNvSpPr/>
          <p:nvPr/>
        </p:nvSpPr>
        <p:spPr>
          <a:xfrm>
            <a:off x="5181600" y="5234100"/>
            <a:ext cx="111760" cy="1219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9D5A821-BB1F-4FE5-B5ED-4EC9C3913921}"/>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119058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r>
              <a:rPr lang="en-GB" dirty="0">
                <a:solidFill>
                  <a:prstClr val="black"/>
                </a:solidFill>
                <a:latin typeface="Arial" panose="020B0604020202020204" pitchFamily="34" charset="0"/>
                <a:cs typeface="Arial" panose="020B0604020202020204" pitchFamily="34" charset="0"/>
              </a:rPr>
              <a:t>9</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7A4B22D3-ACCA-4505-9057-975A87A50B47}"/>
              </a:ext>
            </a:extLst>
          </p:cNvPr>
          <p:cNvSpPr>
            <a:spLocks noGrp="1"/>
          </p:cNvSpPr>
          <p:nvPr>
            <p:ph type="title"/>
          </p:nvPr>
        </p:nvSpPr>
        <p:spPr>
          <a:xfrm>
            <a:off x="838200" y="365126"/>
            <a:ext cx="10515600" cy="894710"/>
          </a:xfrm>
        </p:spPr>
        <p:txBody>
          <a:bodyPr>
            <a:normAutofit/>
          </a:bodyPr>
          <a:lstStyle/>
          <a:p>
            <a:r>
              <a:rPr lang="en-GB" sz="1400" dirty="0">
                <a:latin typeface="Arial" panose="020B0604020202020204" pitchFamily="34" charset="0"/>
                <a:cs typeface="Arial" panose="020B0604020202020204" pitchFamily="34" charset="0"/>
              </a:rPr>
              <a:t>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a:t>
            </a:r>
            <a:endParaRPr lang="en-GB" sz="4800" b="1" dirty="0">
              <a:solidFill>
                <a:srgbClr val="6F217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C817BD-7431-4A03-BDF3-BF9C76CE8369}"/>
              </a:ext>
            </a:extLst>
          </p:cNvPr>
          <p:cNvSpPr txBox="1"/>
          <p:nvPr/>
        </p:nvSpPr>
        <p:spPr>
          <a:xfrm>
            <a:off x="6096000" y="6228091"/>
            <a:ext cx="543560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pic>
        <p:nvPicPr>
          <p:cNvPr id="3" name="Picture 2">
            <a:extLst>
              <a:ext uri="{FF2B5EF4-FFF2-40B4-BE49-F238E27FC236}">
                <a16:creationId xmlns:a16="http://schemas.microsoft.com/office/drawing/2014/main" id="{89ACD911-D636-4195-9C47-B7EDB7DAA114}"/>
              </a:ext>
            </a:extLst>
          </p:cNvPr>
          <p:cNvPicPr>
            <a:picLocks noChangeAspect="1"/>
          </p:cNvPicPr>
          <p:nvPr/>
        </p:nvPicPr>
        <p:blipFill rotWithShape="1">
          <a:blip r:embed="rId2">
            <a:extLst>
              <a:ext uri="{28A0092B-C50C-407E-A947-70E740481C1C}">
                <a14:useLocalDpi xmlns:a14="http://schemas.microsoft.com/office/drawing/2010/main" val="0"/>
              </a:ext>
            </a:extLst>
          </a:blip>
          <a:srcRect l="9910" t="10477" r="9375" b="9185"/>
          <a:stretch/>
        </p:blipFill>
        <p:spPr>
          <a:xfrm>
            <a:off x="1861457" y="1212056"/>
            <a:ext cx="8469086" cy="4741699"/>
          </a:xfrm>
          <a:prstGeom prst="rect">
            <a:avLst/>
          </a:prstGeom>
        </p:spPr>
      </p:pic>
    </p:spTree>
    <p:extLst>
      <p:ext uri="{BB962C8B-B14F-4D97-AF65-F5344CB8AC3E}">
        <p14:creationId xmlns:p14="http://schemas.microsoft.com/office/powerpoint/2010/main" val="2093958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849</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1. Safety</vt:lpstr>
      <vt:lpstr>2. Trustworthiness and Transparency</vt:lpstr>
      <vt:lpstr>3. Peer Support</vt:lpstr>
      <vt:lpstr>4. Collaboration and Mutuality</vt:lpstr>
      <vt:lpstr>5. Empowerment, Voice and Choice</vt:lpstr>
      <vt:lpstr>6. Cultural, Historical. and Gender Issues</vt:lpstr>
      <vt:lpstr>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Williams</dc:creator>
  <cp:lastModifiedBy>Megan Williams</cp:lastModifiedBy>
  <cp:revision>8</cp:revision>
  <dcterms:created xsi:type="dcterms:W3CDTF">2024-04-26T15:57:38Z</dcterms:created>
  <dcterms:modified xsi:type="dcterms:W3CDTF">2024-09-06T15:41:04Z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bd297d-c19e-48a7-882e-4507daab7346_Enabled">
    <vt:lpwstr>true</vt:lpwstr>
  </property>
  <property fmtid="{D5CDD505-2E9C-101B-9397-08002B2CF9AE}" pid="3" name="MSIP_Label_c1bd297d-c19e-48a7-882e-4507daab7346_SetDate">
    <vt:lpwstr>2024-04-26T16:22:45Z</vt:lpwstr>
  </property>
  <property fmtid="{D5CDD505-2E9C-101B-9397-08002B2CF9AE}" pid="4" name="MSIP_Label_c1bd297d-c19e-48a7-882e-4507daab7346_Method">
    <vt:lpwstr>Privileged</vt:lpwstr>
  </property>
  <property fmtid="{D5CDD505-2E9C-101B-9397-08002B2CF9AE}" pid="5" name="MSIP_Label_c1bd297d-c19e-48a7-882e-4507daab7346_Name">
    <vt:lpwstr>OFFICIAL</vt:lpwstr>
  </property>
  <property fmtid="{D5CDD505-2E9C-101B-9397-08002B2CF9AE}" pid="6" name="MSIP_Label_c1bd297d-c19e-48a7-882e-4507daab7346_SiteId">
    <vt:lpwstr>d4922504-06c0-431d-8eca-67087dea03c8</vt:lpwstr>
  </property>
  <property fmtid="{D5CDD505-2E9C-101B-9397-08002B2CF9AE}" pid="7" name="MSIP_Label_c1bd297d-c19e-48a7-882e-4507daab7346_ActionId">
    <vt:lpwstr>c289cff2-f947-4929-8c63-f4ab9e42b8e7</vt:lpwstr>
  </property>
  <property fmtid="{D5CDD505-2E9C-101B-9397-08002B2CF9AE}" pid="8" name="MSIP_Label_c1bd297d-c19e-48a7-882e-4507daab7346_ContentBits">
    <vt:lpwstr>0</vt:lpwstr>
  </property>
</Properties>
</file>